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8" r:id="rId4"/>
    <p:sldId id="260" r:id="rId5"/>
    <p:sldId id="261" r:id="rId6"/>
    <p:sldId id="262" r:id="rId7"/>
    <p:sldId id="271" r:id="rId8"/>
    <p:sldId id="263" r:id="rId9"/>
    <p:sldId id="272" r:id="rId10"/>
    <p:sldId id="269" r:id="rId11"/>
    <p:sldId id="264" r:id="rId12"/>
    <p:sldId id="268" r:id="rId13"/>
    <p:sldId id="265" r:id="rId14"/>
    <p:sldId id="273" r:id="rId15"/>
    <p:sldId id="270" r:id="rId16"/>
    <p:sldId id="266" r:id="rId17"/>
    <p:sldId id="274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0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E4A639-2F34-48D4-81A3-C0DA9CE6F55C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367CCD-9CE1-4A7D-8950-7BF388C4F7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E52F0-D9FD-4D96-89CB-8B34CF4B9F8A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940EB-375B-4375-A7FE-1C3FE41F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D913-5FB3-4030-9DA0-41CDCB6BAFE2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ACB6B-B833-4941-8327-8D026779B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4A16E-7832-49FF-9CF9-64C138ADB8BD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BA44D-C9A7-43B3-9927-3ECDBD77A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AC161-E9C6-4AFD-BCCE-18AFD87483A3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A27F1-6D35-4B08-B765-6297F439B4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4A883-40A2-41B6-9248-D024D34B471D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CA318-6826-4D84-8ACF-1301A9F2A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1357F-8BEC-46C7-91F8-071186F68109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8F85B-E60A-48CF-8716-77A30A1352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F3753-04F9-49FE-AA5B-4FCA5B906F56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0991-8E6F-46A3-A9E9-99E6DFE700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32D8F-B715-4147-B6FB-059792A0169F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645C6-976F-4E0A-BAA6-105C6E1C1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BB87-FB69-4BF4-9562-0A32D242EA48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C1345-3B38-40E1-99BB-9F817F3E8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2E824-92F7-496A-A922-7B49801CC6E5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B731F-7B5C-491E-8380-C018ACBF5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F5681-100B-4DE8-A2D5-02A87BDDC211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48592-839B-48D8-AD3C-7B284837C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B0F80F-9699-4CFF-AB1C-DA1F75CEE804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7AD693-4120-4E04-A7C5-43BD2377E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r-bereg.narod.ru/info/st_033c.html-" TargetMode="External"/><Relationship Id="rId2" Type="http://schemas.openxmlformats.org/officeDocument/2006/relationships/hyperlink" Target="http://smuta.biblgorlov.ru/index.php?option=com_content&amp;view=category&amp;layout=blog&amp;id=1&amp;Itemid=9-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iverforum.ru/showthread.php?t=121-" TargetMode="External"/><Relationship Id="rId5" Type="http://schemas.openxmlformats.org/officeDocument/2006/relationships/hyperlink" Target="http://artnow.ru/ru/gallery/3/4902/picture/0/544131.html-" TargetMode="External"/><Relationship Id="rId4" Type="http://schemas.openxmlformats.org/officeDocument/2006/relationships/hyperlink" Target="http://opolchenie.ucoz.ru/photo/4-0-7-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2357438"/>
            <a:ext cx="7772400" cy="1470025"/>
          </a:xfrm>
        </p:spPr>
        <p:txBody>
          <a:bodyPr/>
          <a:lstStyle/>
          <a:p>
            <a:r>
              <a:rPr lang="ru-RU" sz="6000" dirty="0" smtClean="0"/>
              <a:t>День солидарности </a:t>
            </a:r>
          </a:p>
        </p:txBody>
      </p:sp>
      <p:pic>
        <p:nvPicPr>
          <p:cNvPr id="6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90">
            <a:off x="1961234" y="609704"/>
            <a:ext cx="1262071" cy="108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 descr="H:\Documents and Settings\Aida\Рабочий стол\клипарты рамки фончики\karty\karty\map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00034" y="642918"/>
            <a:ext cx="1762137" cy="142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Администратор\Мои документы\Мои рисунки\den_narodnogo_edinstva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85728"/>
            <a:ext cx="8715437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3686172" cy="6369072"/>
          </a:xfrm>
        </p:spPr>
        <p:txBody>
          <a:bodyPr/>
          <a:lstStyle/>
          <a:p>
            <a:r>
              <a:rPr lang="ru-RU" sz="3200" dirty="0" smtClean="0"/>
              <a:t>Возглавить ополчение попросили князя Дмитрия Пожарского. Ходили легенды о его военном таланте. И хотя болели раны, полученные в боях, князь согласился.</a:t>
            </a:r>
            <a:endParaRPr lang="ru-RU" sz="32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32D8F-B715-4147-B6FB-059792A0169F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645C6-976F-4E0A-BAA6-105C6E1C1D9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3074" name="Picture 2" descr="C:\Documents and Settings\Администратор\Мои документы\Мои рисунки\pojarski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762500" cy="6434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714776" cy="2940048"/>
          </a:xfrm>
        </p:spPr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Пожарский понимал,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 надо вооружить ополчение и только тогда идти на помощь Москве. Появились конница и стрельцы на средства князя.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1357F-8BEC-46C7-91F8-071186F68109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8F85B-E60A-48CF-8716-77A30A135238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098" name="Picture 2" descr="C:\Documents and Settings\Администратор\Мои документы\Мои рисунки\B738XZCACCB9ZCCAMCH87NCATLDHG7CAGHRWRXCAN4KQSYCACHMPBRCAJGNC2HCA8DTBKECAQBBQG4CA0JI3HLCAVDXNSJCAZY9CO5CAN8LTU1CAU4GNR4CA21IX27CASOFQNOCADXMDZ1CA0H80K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5000660" cy="3000396"/>
          </a:xfrm>
          <a:prstGeom prst="rect">
            <a:avLst/>
          </a:prstGeom>
          <a:noFill/>
        </p:spPr>
      </p:pic>
      <p:pic>
        <p:nvPicPr>
          <p:cNvPr id="4100" name="Picture 4" descr="C:\Documents and Settings\Администратор\Мои документы\Мои рисунки\IN1EDSCAQPCFNRCAVGLN9RCA2T2N8ECA2NK1QTCABRKLZHCA1V98G3CAZWSI7QCA71R0U3CA20ZL0GCAGL3D7QCACANHNECAJMHXLVCANB3VH8CAA98PB2CA9DKDVVCAVC69V1CA5UJT5UCANKKS0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214686"/>
            <a:ext cx="5214974" cy="32861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4282" y="3286124"/>
            <a:ext cx="3429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дороге к столице к войску стали присоединяться крестьяне и горожане. Со своим войском князь вошел в столицу и укрепился на реке Яузе.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74638"/>
            <a:ext cx="2900354" cy="6083320"/>
          </a:xfrm>
        </p:spPr>
        <p:txBody>
          <a:bodyPr/>
          <a:lstStyle/>
          <a:p>
            <a:r>
              <a:rPr lang="ru-RU" sz="2400" dirty="0" smtClean="0"/>
              <a:t>Около 15 тысяч войск двинулись на помощь полякам. 24 августа поляки стали штурмовать лагерь, где стояли русские. Пять часов длилась битва! Силы были неравные и русские отступили.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32D8F-B715-4147-B6FB-059792A0169F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645C6-976F-4E0A-BAA6-105C6E1C1D9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123" name="Picture 3" descr="C:\Documents and Settings\Администратор\Мои документы\Мои рисунки\QOQ9I9CAPIAMADCACMFOF5CAQSMCP4CAKKGGLMCAL40JAECAXL1GVOCAPR062VCA62ESH9CAUUSB5LCAJG7ZB1CAOAE8LYCAGHK1ITCA7DQS5CCA2NWV5PCA25ZCYGCARB0T97CA22DE2OCASG3VY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5581681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0826" y="274638"/>
            <a:ext cx="2357454" cy="6297634"/>
          </a:xfrm>
        </p:spPr>
        <p:txBody>
          <a:bodyPr/>
          <a:lstStyle/>
          <a:p>
            <a:r>
              <a:rPr lang="ru-RU" sz="2300" dirty="0" smtClean="0"/>
              <a:t>Вскоре с несколькими сотнями подошел Минин.  Началась контратака. Она была такой стремительной, что войско поляков отступило от Москвы.  </a:t>
            </a:r>
            <a:endParaRPr lang="ru-RU" sz="23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32D8F-B715-4147-B6FB-059792A0169F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645C6-976F-4E0A-BAA6-105C6E1C1D9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6146" name="Picture 2" descr="C:\Documents and Settings\Администратор\Мои документы\Мои рисунки\pict063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5" y="285728"/>
            <a:ext cx="6429419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8" y="274638"/>
            <a:ext cx="2428892" cy="6226196"/>
          </a:xfrm>
        </p:spPr>
        <p:txBody>
          <a:bodyPr/>
          <a:lstStyle/>
          <a:p>
            <a:r>
              <a:rPr lang="ru-RU" sz="2400" dirty="0" smtClean="0"/>
              <a:t>22 октября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</a:t>
            </a:r>
            <a:r>
              <a:rPr lang="ru-RU" sz="2400" dirty="0" smtClean="0"/>
              <a:t>4 ноября по новому стилю</a:t>
            </a:r>
            <a:r>
              <a:rPr lang="ru-RU" sz="2400" dirty="0" smtClean="0"/>
              <a:t>), русское войско устремились </a:t>
            </a:r>
            <a:r>
              <a:rPr lang="ru-RU" sz="2400" dirty="0" smtClean="0"/>
              <a:t>на поляков — Китай-город был взят! А еще через три дня поляки, потерявшие всякую надежду удержать Кремль, сами сдали его русским.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32D8F-B715-4147-B6FB-059792A0169F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645C6-976F-4E0A-BAA6-105C6E1C1D9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0242" name="Picture 2" descr="C:\Documents and Settings\Администратор\Мои документы\Мои рисунки\10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6286544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74638"/>
            <a:ext cx="3328982" cy="6226196"/>
          </a:xfrm>
        </p:spPr>
        <p:txBody>
          <a:bodyPr/>
          <a:lstStyle/>
          <a:p>
            <a:r>
              <a:rPr lang="ru-RU" sz="2800" dirty="0" smtClean="0"/>
              <a:t>А еще  </a:t>
            </a:r>
            <a:r>
              <a:rPr lang="ru-RU" sz="2800" dirty="0" smtClean="0"/>
              <a:t>через три дня</a:t>
            </a:r>
            <a:r>
              <a:rPr lang="ru-RU" sz="2800" dirty="0" smtClean="0"/>
              <a:t>,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в воскресенье, 25 октября, русские дружины торжественно, крестным ходом направились в Кремль, неся Казанскую икону Божией Матери.</a:t>
            </a:r>
            <a:endParaRPr lang="ru-RU" sz="28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32D8F-B715-4147-B6FB-059792A0169F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645C6-976F-4E0A-BAA6-105C6E1C1D9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9218" name="Picture 2" descr="C:\Documents and Settings\Администратор\Мои документы\Мои рисунки\1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521497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74638"/>
            <a:ext cx="2757478" cy="6226196"/>
          </a:xfrm>
        </p:spPr>
        <p:txBody>
          <a:bodyPr/>
          <a:lstStyle/>
          <a:p>
            <a:r>
              <a:rPr lang="ru-RU" sz="2400" dirty="0" smtClean="0"/>
              <a:t>Князь Пожарский еще не раз послужил России. Он воевал с отрядами полковника Лисовского, громил польского королевича.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32D8F-B715-4147-B6FB-059792A0169F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645C6-976F-4E0A-BAA6-105C6E1C1D9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11266" name="Picture 2" descr="C:\Documents and Settings\Администратор\Мои документы\Мои рисунки\mip-580x3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5715040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6154758"/>
          </a:xfrm>
        </p:spPr>
        <p:txBody>
          <a:bodyPr/>
          <a:lstStyle/>
          <a:p>
            <a:r>
              <a:rPr lang="ru-RU" sz="2400" dirty="0" smtClean="0"/>
              <a:t>В Москве, на Красной площади, стоит памятник двум защитникам Отечества – </a:t>
            </a:r>
            <a:r>
              <a:rPr lang="ru-RU" sz="2400" dirty="0" smtClean="0"/>
              <a:t>Кузьме </a:t>
            </a:r>
            <a:r>
              <a:rPr lang="ru-RU" sz="2400" smtClean="0"/>
              <a:t>Минину и князю </a:t>
            </a:r>
            <a:r>
              <a:rPr lang="ru-RU" sz="2400" dirty="0" smtClean="0"/>
              <a:t>Дмитрию </a:t>
            </a:r>
            <a:r>
              <a:rPr lang="ru-RU" sz="2400" smtClean="0"/>
              <a:t>Пожарскому .</a:t>
            </a:r>
            <a:endParaRPr lang="ru-RU" sz="24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32D8F-B715-4147-B6FB-059792A0169F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645C6-976F-4E0A-BAA6-105C6E1C1D9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12290" name="Picture 2" descr="C:\Documents and Settings\Администратор\Мои документы\Мои рисунки\50494470_Pozharskiy_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605365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32D8F-B715-4147-B6FB-059792A0169F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645C6-976F-4E0A-BAA6-105C6E1C1D9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285728"/>
            <a:ext cx="8786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85728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2"/>
              </a:rPr>
              <a:t>http://smuta.biblgorlov.ru/index.php?option=com_content&amp;view=category&amp;layout=blog&amp;id=1&amp;Itemid=9</a:t>
            </a:r>
            <a:r>
              <a:rPr lang="ru-RU" sz="1200" dirty="0" smtClean="0">
                <a:hlinkClick r:id="rId2"/>
              </a:rPr>
              <a:t>-</a:t>
            </a:r>
            <a:r>
              <a:rPr lang="ru-RU" sz="1200" dirty="0" smtClean="0"/>
              <a:t> Пожарский </a:t>
            </a:r>
          </a:p>
          <a:p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642918"/>
            <a:ext cx="52314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http://lemur59.ru/node/153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928670"/>
            <a:ext cx="74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pr-bereg.narod.ru/info/st_033c.html</a:t>
            </a:r>
            <a:r>
              <a:rPr lang="ru-RU" sz="1400" dirty="0" smtClean="0">
                <a:hlinkClick r:id="rId3"/>
              </a:rPr>
              <a:t>-</a:t>
            </a:r>
            <a:r>
              <a:rPr lang="ru-RU" sz="1400" dirty="0" smtClean="0"/>
              <a:t> князь Пожарский в битве за Москву.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14348" y="1214422"/>
            <a:ext cx="8072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hlinkClick r:id="rId4"/>
              </a:rPr>
              <a:t>http://</a:t>
            </a:r>
            <a:r>
              <a:rPr lang="en-US" sz="1400" dirty="0" smtClean="0">
                <a:hlinkClick r:id="rId4"/>
              </a:rPr>
              <a:t>opolchenie.ucoz.ru/photo/4-0-7-3</a:t>
            </a:r>
            <a:r>
              <a:rPr lang="ru-RU" sz="1400" dirty="0" smtClean="0"/>
              <a:t> -</a:t>
            </a:r>
            <a:r>
              <a:rPr lang="ru-RU" sz="1400" dirty="0" smtClean="0"/>
              <a:t> </a:t>
            </a:r>
            <a:r>
              <a:rPr lang="ru-RU" sz="1400" dirty="0" smtClean="0"/>
              <a:t>воззвание К. Минина</a:t>
            </a:r>
            <a:endParaRPr lang="ru-RU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1571612"/>
            <a:ext cx="7500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artnow.ru/ru/gallery/3/4902/picture/0/544131.html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Минин и Пожарский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85787" y="1857364"/>
            <a:ext cx="7429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</a:t>
            </a:r>
            <a:r>
              <a:rPr lang="en-US" sz="1400" dirty="0" smtClean="0">
                <a:hlinkClick r:id="rId6"/>
              </a:rPr>
              <a:t>riverforum.ru/showthread.php?t=121</a:t>
            </a:r>
            <a:r>
              <a:rPr lang="ru-RU" sz="1400" dirty="0" smtClean="0">
                <a:hlinkClick r:id="rId6"/>
              </a:rPr>
              <a:t>-</a:t>
            </a:r>
            <a:r>
              <a:rPr lang="ru-RU" sz="1400" dirty="0" smtClean="0"/>
              <a:t>  памятник Минину и Пожарскому.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6271-0F66-431F-B94A-BF22E8A5DFBB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16386" name="Picture 2" descr="C:\Documents and Settings\Администратор\Мои документы\Мои рисунки\3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3579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143372" y="428604"/>
            <a:ext cx="45720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16 декабря 2004 года в России отмечается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Этот день отмечается в память о том, как 4 ноября  (22 октября по старому стилю) 1612 года отряды объединенного ополчения под предводительством Кузьмы Минина и Дмитрия Пожарского освободили Москву от польско-литовских интервентов.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6271-0F66-431F-B94A-BF22E8A5DFBB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pic>
        <p:nvPicPr>
          <p:cNvPr id="3080" name="Picture 8" descr="C:\Documents and Settings\Администратор\Мои документы\Мои рисунки\1289160185_rrrr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ttp://www.zankov.ru/images/_user/peremenka/kminin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786346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4572000" y="642918"/>
            <a:ext cx="4286280" cy="5929354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800" dirty="0" smtClean="0"/>
              <a:t>Точная дата рождения </a:t>
            </a:r>
            <a:r>
              <a:rPr lang="ru-RU" sz="2800" b="1" dirty="0" smtClean="0"/>
              <a:t>Кузьмы Минина</a:t>
            </a:r>
            <a:r>
              <a:rPr lang="ru-RU" sz="2800" dirty="0" smtClean="0"/>
              <a:t> неизвестна, предположительно        конец 16 в. - 1616 г. </a:t>
            </a:r>
          </a:p>
          <a:p>
            <a:pPr algn="ctr">
              <a:buNone/>
            </a:pPr>
            <a:r>
              <a:rPr lang="ru-RU" sz="2800" dirty="0" smtClean="0"/>
              <a:t>В разных источниках даются разные версии его раннего детства.  Так, по одной версии Кузьма Минин родился в простой семье </a:t>
            </a:r>
            <a:r>
              <a:rPr lang="ru-RU" sz="2800" dirty="0" err="1" smtClean="0"/>
              <a:t>солеварщика</a:t>
            </a:r>
            <a:r>
              <a:rPr lang="ru-RU" sz="2800" dirty="0" smtClean="0"/>
              <a:t> Мины Анкудинова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6271-0F66-431F-B94A-BF22E8A5DFBB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429124" y="285728"/>
            <a:ext cx="4714876" cy="5840435"/>
          </a:xfrm>
        </p:spPr>
        <p:txBody>
          <a:bodyPr/>
          <a:lstStyle/>
          <a:p>
            <a:pPr algn="ctr"/>
            <a:r>
              <a:rPr lang="ru-RU" dirty="0" smtClean="0"/>
              <a:t>Дмитрий Михайлович  Пожарский родился в 1578 году в селе </a:t>
            </a:r>
            <a:r>
              <a:rPr lang="ru-RU" dirty="0" err="1" smtClean="0"/>
              <a:t>Берсенево</a:t>
            </a:r>
            <a:r>
              <a:rPr lang="ru-RU" dirty="0" smtClean="0"/>
              <a:t> </a:t>
            </a:r>
            <a:r>
              <a:rPr lang="ru-RU" dirty="0" err="1" smtClean="0"/>
              <a:t>Клинского</a:t>
            </a:r>
            <a:r>
              <a:rPr lang="ru-RU" dirty="0" smtClean="0"/>
              <a:t> уезда и принадлежал к знатному княжескому роду.</a:t>
            </a:r>
          </a:p>
          <a:p>
            <a:pPr algn="ctr">
              <a:buNone/>
            </a:pPr>
            <a:r>
              <a:rPr lang="ru-RU" dirty="0" smtClean="0"/>
              <a:t>После смерти отца семья переехала в Москву. В 15 лет Пожарский поступил на дворцовую службу, как это было принято у княжеских и дворянских детей того времени. 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FEFC10-5988-4150-BDB0-4B30C4EDB57F}" type="datetime1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E6271-0F66-431F-B94A-BF22E8A5DFBB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13" name="Содержимое 12" descr="http://www.zankov.ru/images/_user/peremenka/pozharskiy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42915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571480"/>
            <a:ext cx="5000660" cy="5929354"/>
          </a:xfrm>
        </p:spPr>
        <p:txBody>
          <a:bodyPr/>
          <a:lstStyle/>
          <a:p>
            <a:pPr algn="ctr"/>
            <a:r>
              <a:rPr lang="ru-RU" dirty="0" smtClean="0"/>
              <a:t>Время было тяжелое  - Смута.                         Самозванцы, литовцы, поляки разоряли страну. Боевое крещение молодой полководец получил осенью1608 года. Поляки хотели перекрыть дорогу на Москву. На рассвете, когда еще не успел рассеяться туман, князь Дмитрий неожиданно напал на врага и разгромил его.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1357F-8BEC-46C7-91F8-071186F68109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8F85B-E60A-48CF-8716-77A30A13523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1026" name="Picture 2" descr="C:\Documents and Settings\Администратор\Мои документы\Мои рисунки\pozharskij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786214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614734" cy="6226196"/>
          </a:xfrm>
        </p:spPr>
        <p:txBody>
          <a:bodyPr/>
          <a:lstStyle/>
          <a:p>
            <a:r>
              <a:rPr lang="ru-RU" sz="2000" dirty="0" smtClean="0"/>
              <a:t>Сказалась и Божья помощь: из уст в уста передавались рассказы о чудесных видениях и явлениях Богородицы, зафиксированные потом в летописях. Так, </a:t>
            </a:r>
            <a:r>
              <a:rPr lang="ru-RU" sz="2000" dirty="0" smtClean="0"/>
              <a:t>земскому </a:t>
            </a:r>
            <a:r>
              <a:rPr lang="ru-RU" sz="2000" dirty="0" smtClean="0"/>
              <a:t>старосте Кузьме </a:t>
            </a:r>
            <a:r>
              <a:rPr lang="ru-RU" sz="2000" dirty="0" err="1" smtClean="0"/>
              <a:t>Минину-Сухоруку</a:t>
            </a:r>
            <a:r>
              <a:rPr lang="ru-RU" sz="2000" dirty="0" smtClean="0"/>
              <a:t> явился преподобный Сергий Радонежский и повелел «разбудить спящих». В этом бесспорном факте (открытом Мининым на исповеди), думается, кроется ответ на вопрос, как один простой человек смог </a:t>
            </a:r>
            <a:r>
              <a:rPr lang="ru-RU" sz="2000" dirty="0" smtClean="0"/>
              <a:t>организовать ополчение . </a:t>
            </a:r>
            <a:r>
              <a:rPr lang="ru-RU" sz="2000" dirty="0" smtClean="0"/>
              <a:t>Без сомнения, то был Божий </a:t>
            </a:r>
            <a:r>
              <a:rPr lang="ru-RU" sz="2000" dirty="0" err="1" smtClean="0"/>
              <a:t>Промысл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732D8F-B715-4147-B6FB-059792A0169F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645C6-976F-4E0A-BAA6-105C6E1C1D9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170" name="Picture 2" descr="C:\Documents and Settings\Администратор\Мои документы\Мои рисунки\02111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4786346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74638"/>
            <a:ext cx="3857652" cy="6297634"/>
          </a:xfrm>
        </p:spPr>
        <p:txBody>
          <a:bodyPr/>
          <a:lstStyle/>
          <a:p>
            <a:r>
              <a:rPr lang="ru-RU" sz="2400" dirty="0" smtClean="0"/>
              <a:t>Устав от бесконечной Смуты, народ России мечтал о твердой власти. Решили собрать ополчение.</a:t>
            </a:r>
            <a:br>
              <a:rPr lang="ru-RU" sz="2400" dirty="0" smtClean="0"/>
            </a:br>
            <a:r>
              <a:rPr lang="ru-RU" sz="2400" dirty="0" smtClean="0"/>
              <a:t>К жителям города Нижний Новгород обратился староста Кузьма Минин:</a:t>
            </a:r>
            <a:br>
              <a:rPr lang="ru-RU" sz="2400" dirty="0" smtClean="0"/>
            </a:br>
            <a:r>
              <a:rPr lang="ru-RU" sz="2400" dirty="0" smtClean="0"/>
              <a:t> - Православные люди, не пожалеем животов наших! Освободим Русскую землю</a:t>
            </a:r>
            <a:r>
              <a:rPr lang="ru-RU" sz="2400" dirty="0" smtClean="0"/>
              <a:t>. Станем за святую Русь, за Дом Пречистой Богородицы! </a:t>
            </a:r>
            <a:r>
              <a:rPr lang="ru-RU" sz="2400" dirty="0" smtClean="0"/>
              <a:t>Освободим </a:t>
            </a:r>
            <a:r>
              <a:rPr lang="ru-RU" sz="2400" dirty="0" smtClean="0"/>
              <a:t>Отечество</a:t>
            </a:r>
            <a:r>
              <a:rPr lang="ru-RU" sz="2400" dirty="0" smtClean="0"/>
              <a:t>!»</a:t>
            </a:r>
            <a:endParaRPr lang="ru-RU" sz="240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1357F-8BEC-46C7-91F8-071186F68109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8F85B-E60A-48CF-8716-77A30A135238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2050" name="Picture 2" descr="C:\Documents and Settings\Администратор\Мои документы\Мои рисунки\iCAAMY6Q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47863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Эти слова нашли отклик не только у нижегородцев. Вскоре свои рати и казну прислали Коломна, Рязань, Казань и другие русские города.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81357F-8BEC-46C7-91F8-071186F68109}" type="datetime1">
              <a:rPr lang="ru-RU" smtClean="0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38F85B-E60A-48CF-8716-77A30A135238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8194" name="Picture 2" descr="C:\Documents and Settings\Администратор\Мои документы\Мои рисунки\10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71490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История  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4</Template>
  <TotalTime>154</TotalTime>
  <Words>585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История  4</vt:lpstr>
      <vt:lpstr>День солидарности </vt:lpstr>
      <vt:lpstr>Слайд 2</vt:lpstr>
      <vt:lpstr>Слайд 3</vt:lpstr>
      <vt:lpstr>Слайд 4</vt:lpstr>
      <vt:lpstr>Слайд 5</vt:lpstr>
      <vt:lpstr>Слайд 6</vt:lpstr>
      <vt:lpstr>Сказалась и Божья помощь: из уст в уста передавались рассказы о чудесных видениях и явлениях Богородицы, зафиксированные потом в летописях. Так, земскому старосте Кузьме Минину-Сухоруку явился преподобный Сергий Радонежский и повелел «разбудить спящих». В этом бесспорном факте (открытом Мининым на исповеди), думается, кроется ответ на вопрос, как один простой человек смог организовать ополчение . Без сомнения, то был Божий Промысл.</vt:lpstr>
      <vt:lpstr>Устав от бесконечной Смуты, народ России мечтал о твердой власти. Решили собрать ополчение. К жителям города Нижний Новгород обратился староста Кузьма Минин:  - Православные люди, не пожалеем животов наших! Освободим Русскую землю. Станем за святую Русь, за Дом Пречистой Богородицы! Освободим Отечество!»</vt:lpstr>
      <vt:lpstr>Слайд 9</vt:lpstr>
      <vt:lpstr>Возглавить ополчение попросили князя Дмитрия Пожарского. Ходили легенды о его военном таланте. И хотя болели раны, полученные в боях, князь согласился.</vt:lpstr>
      <vt:lpstr>Пожарский понимал,  что надо вооружить ополчение и только тогда идти на помощь Москве. Появились конница и стрельцы на средства князя.</vt:lpstr>
      <vt:lpstr>Около 15 тысяч войск двинулись на помощь полякам. 24 августа поляки стали штурмовать лагерь, где стояли русские. Пять часов длилась битва! Силы были неравные и русские отступили.</vt:lpstr>
      <vt:lpstr>Вскоре с несколькими сотнями подошел Минин.  Началась контратака. Она была такой стремительной, что войско поляков отступило от Москвы.  </vt:lpstr>
      <vt:lpstr>22 октября  (4 ноября по новому стилю), русское войско устремились на поляков — Китай-город был взят! А еще через три дня поляки, потерявшие всякую надежду удержать Кремль, сами сдали его русским.</vt:lpstr>
      <vt:lpstr>А еще  через три дня,  в воскресенье, 25 октября, русские дружины торжественно, крестным ходом направились в Кремль, неся Казанскую икону Божией Матери.</vt:lpstr>
      <vt:lpstr>Князь Пожарский еще не раз послужил России. Он воевал с отрядами полковника Лисовского, громил польского королевича.</vt:lpstr>
      <vt:lpstr>В Москве, на Красной площади, стоит памятник двум защитникам Отечества – Кузьме Минину и князю Дмитрию Пожарскому .</vt:lpstr>
      <vt:lpstr>Слайд 18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солидарности </dc:title>
  <dc:creator>Светлана</dc:creator>
  <dc:description>http://aida.ucoz.ru</dc:description>
  <cp:lastModifiedBy>Светлана</cp:lastModifiedBy>
  <cp:revision>24</cp:revision>
  <dcterms:created xsi:type="dcterms:W3CDTF">2012-11-07T18:46:58Z</dcterms:created>
  <dcterms:modified xsi:type="dcterms:W3CDTF">2012-11-08T19:25:44Z</dcterms:modified>
  <cp:category>шаблоны к Powerpoint</cp:category>
</cp:coreProperties>
</file>