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98" r:id="rId3"/>
    <p:sldId id="286" r:id="rId4"/>
    <p:sldId id="272" r:id="rId5"/>
    <p:sldId id="273" r:id="rId6"/>
    <p:sldId id="283" r:id="rId7"/>
    <p:sldId id="287" r:id="rId8"/>
    <p:sldId id="284" r:id="rId9"/>
    <p:sldId id="279" r:id="rId10"/>
    <p:sldId id="299" r:id="rId11"/>
    <p:sldId id="280" r:id="rId12"/>
    <p:sldId id="300" r:id="rId13"/>
    <p:sldId id="277" r:id="rId14"/>
    <p:sldId id="257" r:id="rId15"/>
    <p:sldId id="258" r:id="rId16"/>
    <p:sldId id="289" r:id="rId17"/>
    <p:sldId id="297" r:id="rId18"/>
    <p:sldId id="276" r:id="rId19"/>
    <p:sldId id="260" r:id="rId20"/>
    <p:sldId id="262" r:id="rId21"/>
    <p:sldId id="263" r:id="rId22"/>
    <p:sldId id="264" r:id="rId23"/>
    <p:sldId id="265" r:id="rId24"/>
    <p:sldId id="266" r:id="rId25"/>
    <p:sldId id="275" r:id="rId26"/>
    <p:sldId id="267" r:id="rId27"/>
    <p:sldId id="268" r:id="rId28"/>
    <p:sldId id="269" r:id="rId29"/>
    <p:sldId id="270" r:id="rId30"/>
    <p:sldId id="292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777" autoAdjust="0"/>
    <p:restoredTop sz="86391" autoAdjust="0"/>
  </p:normalViewPr>
  <p:slideViewPr>
    <p:cSldViewPr>
      <p:cViewPr varScale="1">
        <p:scale>
          <a:sx n="107" d="100"/>
          <a:sy n="107" d="100"/>
        </p:scale>
        <p:origin x="-78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1077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7334232526489746"/>
          <c:y val="0.11239367888803455"/>
          <c:w val="0.53435391756585982"/>
          <c:h val="0.85787589091416594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0.17</c:v>
                </c:pt>
                <c:pt idx="1">
                  <c:v>0.27</c:v>
                </c:pt>
                <c:pt idx="2">
                  <c:v>0.4</c:v>
                </c:pt>
                <c:pt idx="3">
                  <c:v>0.16000000000000011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0.11285</cdr:x>
      <cdr:y>0.66426</cdr:y>
    </cdr:from>
    <cdr:to>
      <cdr:x>0.28646</cdr:x>
      <cdr:y>0.76319</cdr:y>
    </cdr:to>
    <cdr:sp macro="" textlink="">
      <cdr:nvSpPr>
        <cdr:cNvPr id="3" name="Прямая соединительная линия 2"/>
        <cdr:cNvSpPr/>
      </cdr:nvSpPr>
      <cdr:spPr>
        <a:xfrm xmlns:a="http://schemas.openxmlformats.org/drawingml/2006/main" rot="10800000" flipV="1">
          <a:off x="928692" y="3357586"/>
          <a:ext cx="1428761" cy="50006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0.52084</cdr:x>
      <cdr:y>0.20904</cdr:y>
    </cdr:from>
    <cdr:to>
      <cdr:x>0.75174</cdr:x>
      <cdr:y>0.2544</cdr:y>
    </cdr:to>
    <cdr:sp macro="" textlink="">
      <cdr:nvSpPr>
        <cdr:cNvPr id="5" name="Прямая соединительная линия 4"/>
        <cdr:cNvSpPr/>
      </cdr:nvSpPr>
      <cdr:spPr>
        <a:xfrm xmlns:a="http://schemas.openxmlformats.org/drawingml/2006/main" flipV="1">
          <a:off x="4286281" y="1056616"/>
          <a:ext cx="1900240" cy="22926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0.76389</cdr:x>
      <cdr:y>0.16724</cdr:y>
    </cdr:from>
    <cdr:to>
      <cdr:x>0.87501</cdr:x>
      <cdr:y>0.38743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6286544" y="857256"/>
          <a:ext cx="914400" cy="11287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800" dirty="0" smtClean="0"/>
            <a:t>Подражание</a:t>
          </a:r>
        </a:p>
        <a:p xmlns:a="http://schemas.openxmlformats.org/drawingml/2006/main">
          <a:r>
            <a:rPr lang="ru-RU" sz="1800" dirty="0" smtClean="0"/>
            <a:t> взрослым </a:t>
          </a:r>
        </a:p>
        <a:p xmlns:a="http://schemas.openxmlformats.org/drawingml/2006/main">
          <a:endParaRPr lang="ru-RU" sz="1800" dirty="0"/>
        </a:p>
      </cdr:txBody>
    </cdr:sp>
  </cdr:relSizeAnchor>
  <cdr:relSizeAnchor xmlns:cdr="http://schemas.openxmlformats.org/drawingml/2006/chartDrawing">
    <cdr:from>
      <cdr:x>0.72917</cdr:x>
      <cdr:y>0.82162</cdr:y>
    </cdr:from>
    <cdr:to>
      <cdr:x>0.84028</cdr:x>
      <cdr:y>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6000792" y="450059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800" dirty="0" smtClean="0"/>
            <a:t>Влияние друзей </a:t>
          </a:r>
        </a:p>
        <a:p xmlns:a="http://schemas.openxmlformats.org/drawingml/2006/main">
          <a:r>
            <a:rPr lang="ru-RU" sz="1800" dirty="0" smtClean="0"/>
            <a:t>и компании </a:t>
          </a:r>
          <a:endParaRPr lang="ru-RU" sz="1800" dirty="0"/>
        </a:p>
      </cdr:txBody>
    </cdr:sp>
  </cdr:relSizeAnchor>
  <cdr:relSizeAnchor xmlns:cdr="http://schemas.openxmlformats.org/drawingml/2006/chartDrawing">
    <cdr:from>
      <cdr:x>0.71181</cdr:x>
      <cdr:y>0.82162</cdr:y>
    </cdr:from>
    <cdr:to>
      <cdr:x>0.82292</cdr:x>
      <cdr:y>1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5857916" y="457203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0.16493</cdr:x>
      <cdr:y>0.23692</cdr:y>
    </cdr:from>
    <cdr:to>
      <cdr:x>0.27604</cdr:x>
      <cdr:y>0.4153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1357322" y="121444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0.05208</cdr:x>
      <cdr:y>0</cdr:y>
    </cdr:from>
    <cdr:to>
      <cdr:x>0.36459</cdr:x>
      <cdr:y>1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428628" y="0"/>
          <a:ext cx="2571767" cy="50546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2000" dirty="0" smtClean="0"/>
            <a:t>            Другие </a:t>
          </a:r>
        </a:p>
        <a:p xmlns:a="http://schemas.openxmlformats.org/drawingml/2006/main">
          <a:r>
            <a:rPr lang="ru-RU" sz="2000" dirty="0" smtClean="0"/>
            <a:t>            причины </a:t>
          </a:r>
        </a:p>
        <a:p xmlns:a="http://schemas.openxmlformats.org/drawingml/2006/main">
          <a:endParaRPr lang="ru-RU" sz="2000" dirty="0"/>
        </a:p>
        <a:p xmlns:a="http://schemas.openxmlformats.org/drawingml/2006/main">
          <a:endParaRPr lang="ru-RU" sz="2000" dirty="0" smtClean="0"/>
        </a:p>
        <a:p xmlns:a="http://schemas.openxmlformats.org/drawingml/2006/main">
          <a:endParaRPr lang="ru-RU" sz="2000" dirty="0"/>
        </a:p>
        <a:p xmlns:a="http://schemas.openxmlformats.org/drawingml/2006/main">
          <a:endParaRPr lang="ru-RU" sz="2000" dirty="0" smtClean="0"/>
        </a:p>
        <a:p xmlns:a="http://schemas.openxmlformats.org/drawingml/2006/main">
          <a:endParaRPr lang="ru-RU" sz="2000" dirty="0"/>
        </a:p>
        <a:p xmlns:a="http://schemas.openxmlformats.org/drawingml/2006/main">
          <a:endParaRPr lang="ru-RU" sz="2000" dirty="0" smtClean="0"/>
        </a:p>
        <a:p xmlns:a="http://schemas.openxmlformats.org/drawingml/2006/main">
          <a:endParaRPr lang="ru-RU" sz="2000" dirty="0"/>
        </a:p>
        <a:p xmlns:a="http://schemas.openxmlformats.org/drawingml/2006/main">
          <a:endParaRPr lang="ru-RU" sz="2000" dirty="0" smtClean="0"/>
        </a:p>
        <a:p xmlns:a="http://schemas.openxmlformats.org/drawingml/2006/main">
          <a:endParaRPr lang="ru-RU" sz="2000" dirty="0"/>
        </a:p>
        <a:p xmlns:a="http://schemas.openxmlformats.org/drawingml/2006/main">
          <a:endParaRPr lang="ru-RU" sz="2000" dirty="0" smtClean="0"/>
        </a:p>
        <a:p xmlns:a="http://schemas.openxmlformats.org/drawingml/2006/main">
          <a:endParaRPr lang="ru-RU" sz="2000" dirty="0"/>
        </a:p>
        <a:p xmlns:a="http://schemas.openxmlformats.org/drawingml/2006/main">
          <a:r>
            <a:rPr lang="ru-RU" sz="2000" dirty="0" smtClean="0"/>
            <a:t>Из</a:t>
          </a:r>
        </a:p>
        <a:p xmlns:a="http://schemas.openxmlformats.org/drawingml/2006/main">
          <a:r>
            <a:rPr lang="ru-RU" sz="2000" dirty="0" smtClean="0"/>
            <a:t> любопытства</a:t>
          </a:r>
          <a:endParaRPr lang="ru-RU" sz="2000" dirty="0" smtClean="0"/>
        </a:p>
        <a:p xmlns:a="http://schemas.openxmlformats.org/drawingml/2006/main">
          <a:endParaRPr lang="ru-RU" sz="2000" dirty="0"/>
        </a:p>
        <a:p xmlns:a="http://schemas.openxmlformats.org/drawingml/2006/main">
          <a:endParaRPr lang="ru-RU" sz="2000" dirty="0" smtClean="0"/>
        </a:p>
        <a:p xmlns:a="http://schemas.openxmlformats.org/drawingml/2006/main">
          <a:endParaRPr lang="ru-RU" sz="2000" dirty="0"/>
        </a:p>
        <a:p xmlns:a="http://schemas.openxmlformats.org/drawingml/2006/main">
          <a:endParaRPr lang="ru-RU" sz="2000" dirty="0" smtClean="0"/>
        </a:p>
        <a:p xmlns:a="http://schemas.openxmlformats.org/drawingml/2006/main">
          <a:endParaRPr lang="ru-RU" sz="2000" dirty="0"/>
        </a:p>
        <a:p xmlns:a="http://schemas.openxmlformats.org/drawingml/2006/main">
          <a:endParaRPr lang="ru-RU" sz="2000" dirty="0" smtClean="0"/>
        </a:p>
        <a:p xmlns:a="http://schemas.openxmlformats.org/drawingml/2006/main">
          <a:endParaRPr lang="ru-RU" sz="2000" dirty="0"/>
        </a:p>
      </cdr:txBody>
    </cdr:sp>
  </cdr:relSizeAnchor>
  <cdr:relSizeAnchor xmlns:cdr="http://schemas.openxmlformats.org/drawingml/2006/chartDrawing">
    <cdr:from>
      <cdr:x>0.27778</cdr:x>
      <cdr:y>0.0848</cdr:y>
    </cdr:from>
    <cdr:to>
      <cdr:x>0.34722</cdr:x>
      <cdr:y>0.28266</cdr:y>
    </cdr:to>
    <cdr:sp macro="" textlink="">
      <cdr:nvSpPr>
        <cdr:cNvPr id="12" name="Прямая соединительная линия 11"/>
        <cdr:cNvSpPr/>
      </cdr:nvSpPr>
      <cdr:spPr>
        <a:xfrm xmlns:a="http://schemas.openxmlformats.org/drawingml/2006/main" rot="5400000" flipH="1">
          <a:off x="2071703" y="642941"/>
          <a:ext cx="1000131" cy="57150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0.54688</cdr:x>
      <cdr:y>0</cdr:y>
    </cdr:from>
    <cdr:to>
      <cdr:x>0.72917</cdr:x>
      <cdr:y>0.2233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4500594" y="-857256"/>
          <a:ext cx="1500174" cy="11286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file:///D:\&#1073;&#1080;&#1086;&#1083;&#1086;&#1075;.%20&#1079;&#1072;&#1075;&#1088;&#1077;&#1079;&#1085;&#1077;&#1085;&#1080;&#1103;\&#1085;&#1080;&#1082;&#1086;&#1090;&#1080;&#1085;,%20&#1085;&#1072;&#1088;&#1082;&#1086;&#1090;&#1080;&#1082;&#1080;,%20&#1088;&#1072;&#1076;&#1080;&#1072;&#1094;&#1080;&#1103;\&#1047;&#1076;&#1086;&#1088;&#1086;&#1074;&#1100;&#1077;%20-%20&#1060;&#1086;&#1090;&#1086;&#1075;&#1072;&#1083;&#1077;&#1088;&#1077;&#1103;%20-%20&#1050;&#1072;&#1082;%20&#1073;&#1088;&#1086;&#1089;&#1080;&#1090;&#1100;%20&#1082;&#1091;&#1088;&#1080;&#1090;&#1100;.files\small_information_items_1190664010.jpg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file:///D:\&#1073;&#1080;&#1086;&#1083;&#1086;&#1075;.%20&#1079;&#1072;&#1075;&#1088;&#1077;&#1079;&#1085;&#1077;&#1085;&#1080;&#1103;\&#1085;&#1080;&#1082;&#1086;&#1090;&#1080;&#1085;,%20&#1085;&#1072;&#1088;&#1082;&#1086;&#1090;&#1080;&#1082;&#1080;,%20&#1088;&#1072;&#1076;&#1080;&#1072;&#1094;&#1080;&#1103;\&#1047;&#1076;&#1086;&#1088;&#1086;&#1074;&#1100;&#1077;%20-%20&#1060;&#1086;&#1090;&#1086;&#1075;&#1072;&#1083;&#1077;&#1088;&#1077;&#1103;%20-%20&#1050;&#1072;&#1082;%20&#1073;&#1088;&#1086;&#1089;&#1080;&#1090;&#1100;%20&#1082;&#1091;&#1088;&#1080;&#1090;&#1100;.files\small_information_items_1191795658.jpg" TargetMode="External"/><Relationship Id="rId7" Type="http://schemas.openxmlformats.org/officeDocument/2006/relationships/image" Target="file:///D:\&#1073;&#1080;&#1086;&#1083;&#1086;&#1075;.%20&#1079;&#1072;&#1075;&#1088;&#1077;&#1079;&#1085;&#1077;&#1085;&#1080;&#1103;\&#1085;&#1080;&#1082;&#1086;&#1090;&#1080;&#1085;,%20&#1085;&#1072;&#1088;&#1082;&#1086;&#1090;&#1080;&#1082;&#1080;,%20&#1088;&#1072;&#1076;&#1080;&#1072;&#1094;&#1080;&#1103;\&#1047;&#1076;&#1086;&#1088;&#1086;&#1074;&#1100;&#1077;%20-%20&#1060;&#1086;&#1090;&#1086;&#1075;&#1072;&#1083;&#1077;&#1088;&#1077;&#1103;%20-%20&#1050;&#1072;&#1082;%20&#1073;&#1088;&#1086;&#1089;&#1080;&#1090;&#1100;%20&#1082;&#1091;&#1088;&#1080;&#1090;&#1100;.files\small_information_items_1190664010.jpg" TargetMode="Externa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11" Type="http://schemas.openxmlformats.org/officeDocument/2006/relationships/image" Target="file:///D:\&#1073;&#1080;&#1086;&#1083;&#1086;&#1075;.%20&#1079;&#1072;&#1075;&#1088;&#1077;&#1079;&#1085;&#1077;&#1085;&#1080;&#1103;\&#1085;&#1080;&#1082;&#1086;&#1090;&#1080;&#1085;,%20&#1085;&#1072;&#1088;&#1082;&#1086;&#1090;&#1080;&#1082;&#1080;,%20&#1088;&#1072;&#1076;&#1080;&#1072;&#1094;&#1080;&#1103;\&#1047;&#1076;&#1086;&#1088;&#1086;&#1074;&#1100;&#1077;%20-%20&#1060;&#1086;&#1090;&#1086;&#1075;&#1072;&#1083;&#1077;&#1088;&#1077;&#1103;%20-%20&#1050;&#1072;&#1082;%20&#1073;&#1088;&#1086;&#1089;&#1080;&#1090;&#1100;%20&#1082;&#1091;&#1088;&#1080;&#1090;&#1100;.files\small_information_items_1199476494.jpg" TargetMode="External"/><Relationship Id="rId5" Type="http://schemas.openxmlformats.org/officeDocument/2006/relationships/image" Target="file:///D:\&#1073;&#1080;&#1086;&#1083;&#1086;&#1075;.%20&#1079;&#1072;&#1075;&#1088;&#1077;&#1079;&#1085;&#1077;&#1085;&#1080;&#1103;\&#1085;&#1080;&#1082;&#1086;&#1090;&#1080;&#1085;,%20&#1085;&#1072;&#1088;&#1082;&#1086;&#1090;&#1080;&#1082;&#1080;,%20&#1088;&#1072;&#1076;&#1080;&#1072;&#1094;&#1080;&#1103;\&#1047;&#1076;&#1086;&#1088;&#1086;&#1074;&#1100;&#1077;%20-%20&#1060;&#1086;&#1090;&#1086;&#1075;&#1072;&#1083;&#1077;&#1088;&#1077;&#1103;%20-%20&#1050;&#1072;&#1082;%20&#1073;&#1088;&#1086;&#1089;&#1080;&#1090;&#1100;%20&#1082;&#1091;&#1088;&#1080;&#1090;&#1100;.files\small_information_items_1190670410.jpg" TargetMode="External"/><Relationship Id="rId10" Type="http://schemas.openxmlformats.org/officeDocument/2006/relationships/image" Target="../media/image15.jpeg"/><Relationship Id="rId4" Type="http://schemas.openxmlformats.org/officeDocument/2006/relationships/image" Target="../media/image13.jpeg"/><Relationship Id="rId9" Type="http://schemas.openxmlformats.org/officeDocument/2006/relationships/image" Target="file:///D:\&#1073;&#1080;&#1086;&#1083;&#1086;&#1075;.%20&#1079;&#1072;&#1075;&#1088;&#1077;&#1079;&#1085;&#1077;&#1085;&#1080;&#1103;\&#1085;&#1080;&#1082;&#1086;&#1090;&#1080;&#1085;,%20&#1085;&#1072;&#1088;&#1082;&#1086;&#1090;&#1080;&#1082;&#1080;,%20&#1088;&#1072;&#1076;&#1080;&#1072;&#1094;&#1080;&#1103;\&#1047;&#1076;&#1086;&#1088;&#1086;&#1074;&#1100;&#1077;%20-%20&#1060;&#1086;&#1090;&#1086;&#1075;&#1072;&#1083;&#1077;&#1088;&#1077;&#1103;%20-%20&#1050;&#1072;&#1082;%20&#1073;&#1088;&#1086;&#1089;&#1080;&#1090;&#1100;%20&#1082;&#1091;&#1088;&#1080;&#1090;&#1100;.files\small_information_items_1199476546.jpg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file:///D:\&#1073;&#1080;&#1086;&#1083;&#1086;&#1075;.%20&#1079;&#1072;&#1075;&#1088;&#1077;&#1079;&#1085;&#1077;&#1085;&#1080;&#1103;\&#1085;&#1080;&#1082;&#1086;&#1090;&#1080;&#1085;,%20&#1085;&#1072;&#1088;&#1082;&#1086;&#1090;&#1080;&#1082;&#1080;,%20&#1088;&#1072;&#1076;&#1080;&#1072;&#1094;&#1080;&#1103;\&#1047;&#1076;&#1086;&#1088;&#1086;&#1074;&#1100;&#1077;%20-%20&#1060;&#1086;&#1090;&#1086;&#1075;&#1072;&#1083;&#1077;&#1088;&#1077;&#1103;%20-%20&#1050;&#1072;&#1082;%20&#1073;&#1088;&#1086;&#1089;&#1080;&#1090;&#1100;%20&#1082;&#1091;&#1088;&#1080;&#1090;&#1100;.files\small_information_items_1191795761.jpg" TargetMode="External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5" Type="http://schemas.openxmlformats.org/officeDocument/2006/relationships/image" Target="file:///D:\&#1073;&#1080;&#1086;&#1083;&#1086;&#1075;.%20&#1079;&#1072;&#1075;&#1088;&#1077;&#1079;&#1085;&#1077;&#1085;&#1080;&#1103;\&#1085;&#1080;&#1082;&#1086;&#1090;&#1080;&#1085;,%20&#1085;&#1072;&#1088;&#1082;&#1086;&#1090;&#1080;&#1082;&#1080;,%20&#1088;&#1072;&#1076;&#1080;&#1072;&#1094;&#1080;&#1103;\&#1047;&#1076;&#1086;&#1088;&#1086;&#1074;&#1100;&#1077;%20-%20&#1060;&#1086;&#1090;&#1086;&#1075;&#1072;&#1083;&#1077;&#1088;&#1077;&#1103;%20-%20&#1050;&#1072;&#1082;%20&#1073;&#1088;&#1086;&#1089;&#1080;&#1090;&#1100;%20&#1082;&#1091;&#1088;&#1080;&#1090;&#1100;.files\small_information_items_1191795715.jpg" TargetMode="External"/><Relationship Id="rId4" Type="http://schemas.openxmlformats.org/officeDocument/2006/relationships/image" Target="../media/image17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file:///D:\&#1073;&#1080;&#1086;&#1083;&#1086;&#1075;.%20&#1079;&#1072;&#1075;&#1088;&#1077;&#1079;&#1085;&#1077;&#1085;&#1080;&#1103;\&#1085;&#1080;&#1082;&#1086;&#1090;&#1080;&#1085;,%20&#1085;&#1072;&#1088;&#1082;&#1086;&#1090;&#1080;&#1082;&#1080;,%20&#1088;&#1072;&#1076;&#1080;&#1072;&#1094;&#1080;&#1103;\&#1047;&#1076;&#1086;&#1088;&#1086;&#1074;&#1100;&#1077;%20-%20&#1060;&#1086;&#1090;&#1086;&#1075;&#1072;&#1083;&#1077;&#1088;&#1077;&#1103;%20-%20&#1050;&#1072;&#1082;%20&#1073;&#1088;&#1086;&#1089;&#1080;&#1090;&#1100;%20&#1082;&#1091;&#1088;&#1080;&#1090;&#1100;.files\small_information_items_1190663903.jpg" TargetMode="External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5" Type="http://schemas.openxmlformats.org/officeDocument/2006/relationships/image" Target="file:///D:\&#1073;&#1080;&#1086;&#1083;&#1086;&#1075;.%20&#1079;&#1072;&#1075;&#1088;&#1077;&#1079;&#1085;&#1077;&#1085;&#1080;&#1103;\&#1085;&#1080;&#1082;&#1086;&#1090;&#1080;&#1085;,%20&#1085;&#1072;&#1088;&#1082;&#1086;&#1090;&#1080;&#1082;&#1080;,%20&#1088;&#1072;&#1076;&#1080;&#1072;&#1094;&#1080;&#1103;\&#1047;&#1076;&#1086;&#1088;&#1086;&#1074;&#1100;&#1077;%20-%20&#1060;&#1086;&#1090;&#1086;&#1075;&#1072;&#1083;&#1077;&#1088;&#1077;&#1103;%20-%20&#1050;&#1072;&#1082;%20&#1073;&#1088;&#1086;&#1089;&#1080;&#1090;&#1100;%20&#1082;&#1091;&#1088;&#1080;&#1090;&#1100;.files\small_information_items_1190670866.jpg" TargetMode="External"/><Relationship Id="rId4" Type="http://schemas.openxmlformats.org/officeDocument/2006/relationships/image" Target="../media/image19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&#1041;&#1080;&#1086;\&#1056;&#1072;&#1073;&#1086;&#1095;&#1080;&#1081;%20&#1089;&#1090;&#1086;&#1083;\&#1044;&#1099;&#1093;&#1072;&#1085;&#1080;&#1077;%20&#1086;&#1090;&#1082;&#1088;&#1099;&#1090;&#1099;&#1081;%20&#1091;&#1088;&#1086;&#1082;\&#1043;&#1072;&#1079;&#1086;&#1086;&#1073;&#1084;&#1077;&#1085;.%20&#1044;&#1099;&#1093;&#1072;&#1090;&#1077;&#1083;&#1100;&#1085;&#1099;&#1077;%20&#1076;&#1074;&#1080;&#1078;&#1077;&#1085;&#1080;&#1103;\&#1076;&#1099;&#1093;&#1072;&#1090;&#1077;&#1083;&#1100;&#1085;&#1099;&#1077;%20&#1076;&#1074;&#1080;&#1078;&#1077;&#1085;&#1080;&#1103;.wmv" TargetMode="Externa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&#1041;&#1080;&#1086;\&#1056;&#1072;&#1073;&#1086;&#1095;&#1080;&#1081;%20&#1089;&#1090;&#1086;&#1083;\&#1044;&#1099;&#1093;&#1072;&#1085;&#1080;&#1077;%20&#1086;&#1090;&#1082;&#1088;&#1099;&#1090;&#1099;&#1081;%20&#1091;&#1088;&#1086;&#1082;\&#1063;&#1077;&#1083;&#1086;&#1074;&#1077;&#1082;\&#1043;&#1072;&#1079;&#1086;&#1086;&#1073;&#1084;&#1077;&#1085;.%20&#1044;&#1099;&#1093;&#1072;&#1090;&#1077;&#1083;&#1100;&#1085;&#1099;&#1077;%20&#1076;&#1074;&#1080;&#1078;&#1077;&#1085;&#1080;&#1103;\&#1044;&#1099;&#1093;&#1072;&#1090;.%20&#1044;&#1074;&#1080;&#1078;&#1077;&#1085;&#1080;&#1103;.wmv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371600" y="857232"/>
            <a:ext cx="6400800" cy="4781568"/>
          </a:xfrm>
        </p:spPr>
        <p:txBody>
          <a:bodyPr>
            <a:noAutofit/>
          </a:bodyPr>
          <a:lstStyle/>
          <a:p>
            <a:endParaRPr lang="ru-RU" sz="4400" b="1" dirty="0" smtClean="0">
              <a:solidFill>
                <a:schemeClr val="tx2"/>
              </a:solidFill>
            </a:endParaRPr>
          </a:p>
          <a:p>
            <a:r>
              <a:rPr lang="ru-RU" sz="10000" b="1" dirty="0" smtClean="0">
                <a:solidFill>
                  <a:schemeClr val="tx2"/>
                </a:solidFill>
              </a:rPr>
              <a:t>Дыхание</a:t>
            </a:r>
            <a:endParaRPr lang="ru-RU" sz="100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5" descr="1 комната"/>
          <p:cNvPicPr>
            <a:picLocks noGrp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285860"/>
            <a:ext cx="5357851" cy="3857652"/>
          </a:xfrm>
          <a:prstGeom prst="rect">
            <a:avLst/>
          </a:prstGeom>
          <a:noFill/>
        </p:spPr>
      </p:pic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1357290" y="5286388"/>
            <a:ext cx="5929354" cy="63978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ru-RU" sz="2000" dirty="0" smtClean="0"/>
              <a:t>Непроветренная комната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11" descr="3 горный воздух"/>
          <p:cNvPicPr>
            <a:picLocks noGrp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500174"/>
            <a:ext cx="5500726" cy="3714776"/>
          </a:xfrm>
          <a:prstGeom prst="rect">
            <a:avLst/>
          </a:prstGeom>
          <a:noFill/>
        </p:spPr>
      </p:pic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1714480" y="5357826"/>
            <a:ext cx="5427008" cy="634174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ru-RU" sz="2000" dirty="0" smtClean="0"/>
              <a:t>Горный воздух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1643042" y="1571612"/>
            <a:ext cx="5429288" cy="4357718"/>
            <a:chOff x="3079" y="2557"/>
            <a:chExt cx="2381" cy="1711"/>
          </a:xfrm>
        </p:grpSpPr>
        <p:sp>
          <p:nvSpPr>
            <p:cNvPr id="5" name="AutoShape 13"/>
            <p:cNvSpPr>
              <a:spLocks noChangeArrowheads="1"/>
            </p:cNvSpPr>
            <p:nvPr/>
          </p:nvSpPr>
          <p:spPr bwMode="auto">
            <a:xfrm>
              <a:off x="3080" y="4019"/>
              <a:ext cx="2380" cy="24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pPr algn="ctr"/>
              <a:r>
                <a:rPr lang="ru-RU" sz="2000"/>
                <a:t>Морской воздух</a:t>
              </a:r>
            </a:p>
          </p:txBody>
        </p:sp>
        <p:pic>
          <p:nvPicPr>
            <p:cNvPr id="6" name="Picture 14" descr="4 морской воздух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79" y="2557"/>
              <a:ext cx="2380" cy="1428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14422"/>
            <a:ext cx="8229600" cy="1357322"/>
          </a:xfrm>
        </p:spPr>
        <p:txBody>
          <a:bodyPr/>
          <a:lstStyle/>
          <a:p>
            <a:r>
              <a:rPr lang="ru-RU" b="1" dirty="0" smtClean="0"/>
              <a:t>Вредные привычки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496"/>
            <a:ext cx="8229600" cy="326866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9600" b="1" dirty="0" smtClean="0">
                <a:solidFill>
                  <a:srgbClr val="FF0000"/>
                </a:solidFill>
              </a:rPr>
              <a:t>Курение</a:t>
            </a:r>
            <a:endParaRPr lang="ru-RU" sz="9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В дыме табака содержится более 30 ядовитых веществ: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/>
              <a:t>Никотин</a:t>
            </a:r>
          </a:p>
          <a:p>
            <a:r>
              <a:rPr lang="ru-RU" b="1" i="1" dirty="0" smtClean="0"/>
              <a:t>Углекислый газ </a:t>
            </a:r>
          </a:p>
          <a:p>
            <a:r>
              <a:rPr lang="ru-RU" b="1" i="1" dirty="0" smtClean="0"/>
              <a:t>Окись углерода</a:t>
            </a:r>
          </a:p>
          <a:p>
            <a:r>
              <a:rPr lang="ru-RU" b="1" i="1" dirty="0" smtClean="0"/>
              <a:t>Синильная кислота</a:t>
            </a:r>
          </a:p>
          <a:p>
            <a:r>
              <a:rPr lang="ru-RU" b="1" i="1" dirty="0" smtClean="0"/>
              <a:t>Аммиак</a:t>
            </a:r>
          </a:p>
          <a:p>
            <a:r>
              <a:rPr lang="ru-RU" b="1" i="1" dirty="0" smtClean="0"/>
              <a:t>Смолистые вещества</a:t>
            </a:r>
          </a:p>
          <a:p>
            <a:r>
              <a:rPr lang="ru-RU" b="1" i="1" dirty="0" smtClean="0"/>
              <a:t>Органические кислоты и другие.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i="1" dirty="0" smtClean="0">
                <a:solidFill>
                  <a:srgbClr val="FF0066"/>
                </a:solidFill>
              </a:rPr>
              <a:t>Курильщики значительно подрывают свое здоровье и сокращают себе жизнь. Каждая сигарета сокращает жизнь на 8-15 минут</a:t>
            </a:r>
            <a:r>
              <a:rPr lang="ru-RU" sz="2800" dirty="0" smtClean="0"/>
              <a:t> </a:t>
            </a:r>
            <a:r>
              <a:rPr lang="ru-RU" sz="2800" b="1" i="1" dirty="0" smtClean="0"/>
              <a:t/>
            </a:r>
            <a:br>
              <a:rPr lang="ru-RU" sz="2800" b="1" i="1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ru-RU" b="1" i="1" dirty="0" smtClean="0"/>
              <a:t>Статистические данные говорят: по сравнению с некурящими </a:t>
            </a:r>
            <a:r>
              <a:rPr lang="ru-RU" b="1" i="1" dirty="0" err="1" smtClean="0"/>
              <a:t>длительнокурящие</a:t>
            </a:r>
            <a:r>
              <a:rPr lang="ru-RU" b="1" i="1" dirty="0" smtClean="0"/>
              <a:t> </a:t>
            </a:r>
          </a:p>
          <a:p>
            <a:pPr>
              <a:lnSpc>
                <a:spcPct val="90000"/>
              </a:lnSpc>
              <a:buNone/>
            </a:pPr>
            <a:r>
              <a:rPr lang="ru-RU" b="1" i="1" dirty="0" smtClean="0"/>
              <a:t>в </a:t>
            </a:r>
            <a:r>
              <a:rPr lang="ru-RU" sz="7200" b="1" i="1" dirty="0" smtClean="0">
                <a:solidFill>
                  <a:srgbClr val="FF0066"/>
                </a:solidFill>
              </a:rPr>
              <a:t>13 </a:t>
            </a:r>
            <a:r>
              <a:rPr lang="ru-RU" b="1" i="1" dirty="0" smtClean="0"/>
              <a:t>раз чаще заболевают Стенокардией,</a:t>
            </a:r>
          </a:p>
          <a:p>
            <a:pPr>
              <a:lnSpc>
                <a:spcPct val="90000"/>
              </a:lnSpc>
              <a:buNone/>
            </a:pPr>
            <a:r>
              <a:rPr lang="ru-RU" b="1" i="1" dirty="0" smtClean="0"/>
              <a:t>в </a:t>
            </a:r>
            <a:r>
              <a:rPr lang="ru-RU" sz="7200" b="1" i="1" dirty="0" smtClean="0">
                <a:solidFill>
                  <a:srgbClr val="FF0066"/>
                </a:solidFill>
              </a:rPr>
              <a:t>12</a:t>
            </a:r>
            <a:r>
              <a:rPr lang="ru-RU" b="1" i="1" dirty="0" smtClean="0"/>
              <a:t> раз - Инфарктом миокарда,</a:t>
            </a:r>
          </a:p>
          <a:p>
            <a:pPr>
              <a:lnSpc>
                <a:spcPct val="90000"/>
              </a:lnSpc>
              <a:buNone/>
            </a:pPr>
            <a:r>
              <a:rPr lang="ru-RU" b="1" i="1" dirty="0" smtClean="0"/>
              <a:t>в </a:t>
            </a:r>
            <a:r>
              <a:rPr lang="ru-RU" sz="7200" b="1" i="1" dirty="0" smtClean="0">
                <a:solidFill>
                  <a:srgbClr val="FF0066"/>
                </a:solidFill>
              </a:rPr>
              <a:t>10</a:t>
            </a:r>
            <a:r>
              <a:rPr lang="ru-RU" b="1" i="1" dirty="0" smtClean="0"/>
              <a:t> раз - Язвой желудка. </a:t>
            </a:r>
          </a:p>
          <a:p>
            <a:pPr>
              <a:lnSpc>
                <a:spcPct val="90000"/>
              </a:lnSpc>
              <a:buNone/>
            </a:pPr>
            <a:r>
              <a:rPr lang="ru-RU" b="1" i="1" dirty="0" smtClean="0"/>
              <a:t>Курильщики составляют </a:t>
            </a:r>
            <a:r>
              <a:rPr lang="ru-RU" sz="4400" b="1" i="1" dirty="0" smtClean="0">
                <a:solidFill>
                  <a:srgbClr val="FF0066"/>
                </a:solidFill>
              </a:rPr>
              <a:t>96 - 100%</a:t>
            </a:r>
            <a:r>
              <a:rPr lang="ru-RU" b="1" i="1" dirty="0" smtClean="0"/>
              <a:t> всех больных Раком легких.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Никотин относится к </a:t>
            </a:r>
            <a:r>
              <a:rPr lang="ru-RU" sz="4000" dirty="0" err="1" smtClean="0">
                <a:solidFill>
                  <a:srgbClr val="FF0000"/>
                </a:solidFill>
              </a:rPr>
              <a:t>наркогенным</a:t>
            </a:r>
            <a:r>
              <a:rPr lang="ru-RU" sz="4000" dirty="0" smtClean="0">
                <a:solidFill>
                  <a:srgbClr val="FF0000"/>
                </a:solidFill>
              </a:rPr>
              <a:t> </a:t>
            </a:r>
            <a:r>
              <a:rPr lang="ru-RU" sz="4000" dirty="0" smtClean="0"/>
              <a:t>веществам.</a:t>
            </a:r>
          </a:p>
          <a:p>
            <a:r>
              <a:rPr lang="ru-RU" sz="4000" dirty="0" smtClean="0"/>
              <a:t>Никотин включается в обмен веществ.</a:t>
            </a:r>
          </a:p>
          <a:p>
            <a:r>
              <a:rPr lang="ru-RU" sz="4000" dirty="0" smtClean="0"/>
              <a:t>Никотин вмешивается в нервную и гуморальную регуляцию.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Последствия курения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0034" y="714356"/>
            <a:ext cx="4038600" cy="5500726"/>
          </a:xfrm>
        </p:spPr>
        <p:txBody>
          <a:bodyPr>
            <a:normAutofit fontScale="47500" lnSpcReduction="20000"/>
          </a:bodyPr>
          <a:lstStyle/>
          <a:p>
            <a:r>
              <a:rPr lang="ru-RU" sz="5800" b="1" dirty="0" smtClean="0"/>
              <a:t>Табачный дым раздражает слизистую оболочку дыхательных путей.</a:t>
            </a:r>
          </a:p>
          <a:p>
            <a:r>
              <a:rPr lang="ru-RU" sz="5800" b="1" dirty="0" smtClean="0"/>
              <a:t>У курящих людей часто бывает кашель: легкие защищаются от вредного курения.</a:t>
            </a:r>
          </a:p>
          <a:p>
            <a:r>
              <a:rPr lang="ru-RU" sz="5800" b="1" dirty="0" smtClean="0"/>
              <a:t>Под влиянием дыма и смены температуры голосовые связки опухают, голос делается хриплым.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5" name="Picture 11" descr="D:\биолог. загрезнения\никотин, наркотики, радиация\Здоровье - Фотогалерея - Как бросить курить.files\small_information_items_1190664010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5429256" y="1785926"/>
            <a:ext cx="2928959" cy="257176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5786446" y="4643446"/>
            <a:ext cx="250222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/>
              <a:t>Рак гортани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Средний возраст начала курения – для мальчиков - 10 лет и 12 лет – для девочек.</a:t>
            </a:r>
            <a:r>
              <a:rPr lang="ru-RU" sz="3200" dirty="0" smtClean="0"/>
              <a:t> </a:t>
            </a:r>
            <a:endParaRPr lang="ru-RU" sz="3200" dirty="0"/>
          </a:p>
        </p:txBody>
      </p:sp>
      <p:pic>
        <p:nvPicPr>
          <p:cNvPr id="4" name="Picture 4" descr="Deti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00034" y="1571612"/>
            <a:ext cx="3394472" cy="4525963"/>
          </a:xfrm>
          <a:noFill/>
        </p:spPr>
      </p:pic>
      <p:pic>
        <p:nvPicPr>
          <p:cNvPr id="5" name="Picture 6" descr="12080_3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572000" y="1700213"/>
            <a:ext cx="3810000" cy="25384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/>
          <a:lstStyle/>
          <a:p>
            <a:pPr algn="ctr"/>
            <a:r>
              <a:rPr lang="ru-RU" dirty="0" smtClean="0"/>
              <a:t>Среди девушек причины курения такие: желание привлечь к себе внимание, выглядеть </a:t>
            </a:r>
            <a:r>
              <a:rPr lang="ru-RU" dirty="0" smtClean="0"/>
              <a:t>модно</a:t>
            </a:r>
            <a:r>
              <a:rPr lang="ru-RU" dirty="0" smtClean="0"/>
              <a:t>, современно, эффектно, казаться окружающим независимой, уверенной в себе. Еще в начале XX века курящая женщина была редкостью, сейчас среди 17-18-летних </a:t>
            </a:r>
            <a:r>
              <a:rPr lang="ru-RU" dirty="0" smtClean="0">
                <a:solidFill>
                  <a:srgbClr val="FF0000"/>
                </a:solidFill>
              </a:rPr>
              <a:t>курящих девушек </a:t>
            </a:r>
            <a:r>
              <a:rPr lang="ru-RU" dirty="0" smtClean="0"/>
              <a:t>столько же, сколько курящих парней.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tx2"/>
                </a:solidFill>
              </a:rPr>
              <a:t>Механизм вдоха и выдоха.</a:t>
            </a:r>
          </a:p>
          <a:p>
            <a:r>
              <a:rPr lang="ru-RU" sz="4800" b="1" dirty="0" smtClean="0">
                <a:solidFill>
                  <a:schemeClr val="tx2"/>
                </a:solidFill>
              </a:rPr>
              <a:t>Охрана воздушной среды.</a:t>
            </a:r>
          </a:p>
          <a:p>
            <a:r>
              <a:rPr lang="ru-RU" sz="4800" b="1" dirty="0" smtClean="0">
                <a:solidFill>
                  <a:schemeClr val="tx2"/>
                </a:solidFill>
              </a:rPr>
              <a:t>Действие никотина на органы дыхания.</a:t>
            </a:r>
            <a:endParaRPr lang="ru-RU" sz="4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Причина курения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1000108"/>
          <a:ext cx="8229600" cy="50546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>
            <a:off x="5429256" y="4714884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4" descr="apple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00" y="1600200"/>
            <a:ext cx="7072362" cy="4525963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Последствия курения</a:t>
            </a:r>
            <a:endParaRPr lang="ru-RU" dirty="0"/>
          </a:p>
        </p:txBody>
      </p:sp>
      <p:pic>
        <p:nvPicPr>
          <p:cNvPr id="4" name="Picture 19" descr="D:\биолог. загрезнения\никотин, наркотики, радиация\Здоровье - Фотогалерея - Как бросить курить.files\small_information_items_1191795658.jpg"/>
          <p:cNvPicPr>
            <a:picLocks noGrp="1" noChangeAspect="1" noChangeArrowheads="1"/>
          </p:cNvPicPr>
          <p:nvPr>
            <p:ph idx="1"/>
          </p:nvPr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642910" y="1285860"/>
            <a:ext cx="2214578" cy="1971679"/>
          </a:xfrm>
          <a:prstGeom prst="rect">
            <a:avLst/>
          </a:prstGeom>
          <a:noFill/>
        </p:spPr>
      </p:pic>
      <p:pic>
        <p:nvPicPr>
          <p:cNvPr id="5" name="Picture 22" descr="D:\биолог. загрезнения\никотин, наркотики, радиация\Здоровье - Фотогалерея - Как бросить курить.files\small_information_items_1190670410.jpg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611188" y="3571877"/>
            <a:ext cx="2952750" cy="2500329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6" name="Picture 11" descr="D:\биолог. загрезнения\никотин, наркотики, радиация\Здоровье - Фотогалерея - Как бросить курить.files\small_information_items_1190664010.jpg"/>
          <p:cNvPicPr>
            <a:picLocks noChangeAspect="1" noChangeArrowheads="1"/>
          </p:cNvPicPr>
          <p:nvPr/>
        </p:nvPicPr>
        <p:blipFill>
          <a:blip r:embed="rId6" r:link="rId7"/>
          <a:srcRect/>
          <a:stretch>
            <a:fillRect/>
          </a:stretch>
        </p:blipFill>
        <p:spPr bwMode="auto">
          <a:xfrm>
            <a:off x="5795963" y="1149350"/>
            <a:ext cx="2881312" cy="25669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7" name="Picture 27" descr="D:\биолог. загрезнения\никотин, наркотики, радиация\Здоровье - Фотогалерея - Как бросить курить.files\small_information_items_1199476546.jpg"/>
          <p:cNvPicPr>
            <a:picLocks noChangeAspect="1" noChangeArrowheads="1"/>
          </p:cNvPicPr>
          <p:nvPr/>
        </p:nvPicPr>
        <p:blipFill>
          <a:blip r:embed="rId8" r:link="rId9"/>
          <a:srcRect/>
          <a:stretch>
            <a:fillRect/>
          </a:stretch>
        </p:blipFill>
        <p:spPr bwMode="auto">
          <a:xfrm>
            <a:off x="5786446" y="3786190"/>
            <a:ext cx="2952750" cy="2735262"/>
          </a:xfrm>
          <a:prstGeom prst="rect">
            <a:avLst/>
          </a:prstGeom>
          <a:noFill/>
          <a:ln w="38100">
            <a:solidFill>
              <a:srgbClr val="FFFFFF"/>
            </a:solidFill>
            <a:miter lim="800000"/>
            <a:headEnd/>
            <a:tailEnd/>
          </a:ln>
        </p:spPr>
      </p:pic>
      <p:pic>
        <p:nvPicPr>
          <p:cNvPr id="8" name="Picture 30" descr="D:\биолог. загрезнения\никотин, наркотики, радиация\Здоровье - Фотогалерея - Как бросить курить.files\small_information_items_1199476494.jpg"/>
          <p:cNvPicPr>
            <a:picLocks noChangeAspect="1" noChangeArrowheads="1"/>
          </p:cNvPicPr>
          <p:nvPr/>
        </p:nvPicPr>
        <p:blipFill>
          <a:blip r:embed="rId10" r:link="rId11"/>
          <a:srcRect/>
          <a:stretch>
            <a:fillRect/>
          </a:stretch>
        </p:blipFill>
        <p:spPr bwMode="auto">
          <a:xfrm>
            <a:off x="3071802" y="2214554"/>
            <a:ext cx="2952750" cy="25193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3643306" y="1142984"/>
            <a:ext cx="17145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Рак</a:t>
            </a:r>
            <a:endParaRPr lang="ru-RU" sz="5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741612" y="4929198"/>
            <a:ext cx="16607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ru-RU" sz="2400" b="1" dirty="0" smtClean="0">
                <a:latin typeface="Times New Roman" pitchFamily="18" charset="0"/>
              </a:rPr>
              <a:t>Рак пищевода</a:t>
            </a:r>
            <a:endParaRPr kumimoji="1" lang="ru-RU" sz="2400" b="1" dirty="0">
              <a:latin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71472" y="6198990"/>
            <a:ext cx="30003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ru-RU" b="1" dirty="0" smtClean="0">
                <a:latin typeface="Times New Roman" pitchFamily="18" charset="0"/>
              </a:rPr>
              <a:t>Лёгкие курильщика</a:t>
            </a:r>
            <a:endParaRPr kumimoji="1" lang="ru-RU" b="1" dirty="0">
              <a:latin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286512" y="3286124"/>
            <a:ext cx="21431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ru-RU" b="1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kumimoji="1" 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Рак гортани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500826" y="6198990"/>
            <a:ext cx="23574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ru-RU" sz="2000" b="1" dirty="0" smtClean="0">
                <a:solidFill>
                  <a:schemeClr val="bg2"/>
                </a:solidFill>
                <a:latin typeface="Times New Roman" pitchFamily="18" charset="0"/>
              </a:rPr>
              <a:t>Рак  кожи </a:t>
            </a:r>
            <a:endParaRPr lang="ru-RU" sz="2000" dirty="0">
              <a:solidFill>
                <a:schemeClr val="bg2"/>
              </a:solidFill>
            </a:endParaRPr>
          </a:p>
        </p:txBody>
      </p:sp>
      <p:pic>
        <p:nvPicPr>
          <p:cNvPr id="14" name="Picture 11" descr="D:\биолог. загрезнения\никотин, наркотики, радиация\Здоровье - Фотогалерея - Как бросить курить.files\small_information_items_1190664010.jpg"/>
          <p:cNvPicPr>
            <a:picLocks noChangeAspect="1" noChangeArrowheads="1"/>
          </p:cNvPicPr>
          <p:nvPr/>
        </p:nvPicPr>
        <p:blipFill>
          <a:blip r:embed="rId6" r:link="rId7"/>
          <a:srcRect/>
          <a:stretch>
            <a:fillRect/>
          </a:stretch>
        </p:blipFill>
        <p:spPr bwMode="auto">
          <a:xfrm>
            <a:off x="5929322" y="1000108"/>
            <a:ext cx="2881312" cy="25669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Это действительно серьёзно!!!</a:t>
            </a:r>
            <a:endParaRPr lang="ru-RU" dirty="0"/>
          </a:p>
        </p:txBody>
      </p:sp>
      <p:pic>
        <p:nvPicPr>
          <p:cNvPr id="4" name="Picture 17" descr="D:\биолог. загрезнения\никотин, наркотики, радиация\Здоровье - Фотогалерея - Как бросить курить.files\small_information_items_1191795761.jpg"/>
          <p:cNvPicPr>
            <a:picLocks noGrp="1" noChangeAspect="1" noChangeArrowheads="1"/>
          </p:cNvPicPr>
          <p:nvPr>
            <p:ph idx="1"/>
          </p:nvPr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642910" y="1785926"/>
            <a:ext cx="2500330" cy="3071834"/>
          </a:xfrm>
          <a:prstGeom prst="rect">
            <a:avLst/>
          </a:prstGeom>
          <a:noFill/>
          <a:ln w="28575">
            <a:solidFill>
              <a:srgbClr val="FFFFFF"/>
            </a:solidFill>
            <a:miter lim="800000"/>
            <a:headEnd/>
            <a:tailEnd/>
          </a:ln>
        </p:spPr>
      </p:pic>
      <p:pic>
        <p:nvPicPr>
          <p:cNvPr id="5" name="Picture 19" descr="D:\биолог. загрезнения\никотин, наркотики, радиация\Здоровье - Фотогалерея - Как бросить курить.files\small_information_items_1191795715.jpg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6072198" y="1785926"/>
            <a:ext cx="2417789" cy="3071834"/>
          </a:xfrm>
          <a:prstGeom prst="rect">
            <a:avLst/>
          </a:prstGeom>
          <a:noFill/>
          <a:ln w="28575">
            <a:solidFill>
              <a:srgbClr val="FFFFFF"/>
            </a:solidFill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857224" y="5286388"/>
            <a:ext cx="23574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ru-RU" b="1" dirty="0" smtClean="0"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8" charset="0"/>
              </a:rPr>
              <a:t> Легкие курящего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000760" y="5286388"/>
            <a:ext cx="22338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ru-RU" b="1" dirty="0" smtClean="0"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8" charset="0"/>
              </a:rPr>
              <a:t>Легкие некурящего</a:t>
            </a:r>
            <a:endParaRPr kumimoji="1" lang="ru-RU" b="1" dirty="0">
              <a:effectLst>
                <a:outerShdw blurRad="38100" dist="38100" dir="2700000" algn="tl">
                  <a:srgbClr val="80808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14678" y="1928802"/>
            <a:ext cx="264320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ru-RU" sz="3200" b="1" dirty="0" smtClean="0">
                <a:latin typeface="Times New Roman" pitchFamily="18" charset="0"/>
              </a:rPr>
              <a:t>При сравнении </a:t>
            </a:r>
            <a:r>
              <a:rPr kumimoji="1" lang="ru-RU" sz="3200" b="1" dirty="0" err="1" smtClean="0">
                <a:latin typeface="Times New Roman" pitchFamily="18" charset="0"/>
              </a:rPr>
              <a:t>невооружен-ным</a:t>
            </a:r>
            <a:r>
              <a:rPr kumimoji="1" lang="ru-RU" sz="3200" b="1" dirty="0" smtClean="0">
                <a:latin typeface="Times New Roman" pitchFamily="18" charset="0"/>
              </a:rPr>
              <a:t> глазом видно, где легкие курящего и некурящего</a:t>
            </a:r>
            <a:r>
              <a:rPr kumimoji="1" lang="ru-RU" sz="3200" b="1" dirty="0" smtClean="0"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8" charset="0"/>
              </a:rPr>
              <a:t>.</a:t>
            </a:r>
            <a:endParaRPr kumimoji="1" lang="ru-RU" sz="3200" b="1" dirty="0">
              <a:effectLst>
                <a:outerShdw blurRad="38100" dist="38100" dir="2700000" algn="tl">
                  <a:srgbClr val="80808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spcBef>
                <a:spcPct val="50000"/>
              </a:spcBef>
            </a:pPr>
            <a:r>
              <a:rPr kumimoji="1" lang="ru-RU" b="1" u="sng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Серьёзно подумай перед тем, как выкурить первую сигарету!!!</a:t>
            </a:r>
            <a:endParaRPr kumimoji="1" lang="ru-RU" b="1" u="sng" dirty="0">
              <a:solidFill>
                <a:srgbClr val="FF66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4" name="Picture 7" descr="D:\биолог. загрезнения\никотин, наркотики, радиация\Здоровье - Фотогалерея - Как бросить курить.files\small_information_items_1190663903.jpg"/>
          <p:cNvPicPr>
            <a:picLocks noGrp="1" noChangeAspect="1" noChangeArrowheads="1"/>
          </p:cNvPicPr>
          <p:nvPr>
            <p:ph idx="1"/>
          </p:nvPr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928662" y="2357430"/>
            <a:ext cx="2214578" cy="2571768"/>
          </a:xfrm>
          <a:prstGeom prst="rect">
            <a:avLst/>
          </a:prstGeom>
          <a:noFill/>
          <a:ln w="28575">
            <a:solidFill>
              <a:srgbClr val="FFFFFF"/>
            </a:solidFill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142976" y="5214950"/>
            <a:ext cx="19356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ru-RU" b="1" dirty="0" smtClean="0">
                <a:latin typeface="Times New Roman" pitchFamily="18" charset="0"/>
              </a:rPr>
              <a:t>Рот курильщика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929059" y="2000240"/>
            <a:ext cx="50006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 smtClean="0">
                <a:solidFill>
                  <a:srgbClr val="FF6600"/>
                </a:solidFill>
              </a:rPr>
              <a:t>Ты губишь своё здоровье!!!</a:t>
            </a:r>
            <a:endParaRPr lang="ru-RU" sz="2800" b="1" dirty="0">
              <a:solidFill>
                <a:srgbClr val="FF6600"/>
              </a:solidFill>
            </a:endParaRPr>
          </a:p>
        </p:txBody>
      </p:sp>
      <p:pic>
        <p:nvPicPr>
          <p:cNvPr id="7" name="Picture 5" descr="D:\биолог. загрезнения\никотин, наркотики, радиация\Здоровье - Фотогалерея - Как бросить курить.files\small_information_items_1190670866.jpg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5219700" y="2882900"/>
            <a:ext cx="3384550" cy="3209925"/>
          </a:xfrm>
          <a:prstGeom prst="rect">
            <a:avLst/>
          </a:prstGeom>
          <a:noFill/>
          <a:ln w="28575">
            <a:solidFill>
              <a:srgbClr val="FFFFFF"/>
            </a:solidFill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285720" y="5786454"/>
            <a:ext cx="47863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 smtClean="0">
                <a:solidFill>
                  <a:srgbClr val="FF6600"/>
                </a:solidFill>
              </a:rPr>
              <a:t>И здоровье своих близких!</a:t>
            </a:r>
            <a:endParaRPr lang="ru-RU" sz="2800" b="1" dirty="0">
              <a:solidFill>
                <a:srgbClr val="FF66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143504" y="6286520"/>
            <a:ext cx="35289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ru-RU" b="1" dirty="0" smtClean="0">
                <a:latin typeface="Times New Roman" pitchFamily="18" charset="0"/>
              </a:rPr>
              <a:t>Женщина  больна раком легких</a:t>
            </a:r>
            <a:endParaRPr kumimoji="1" lang="ru-RU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7" descr="did__smokie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" y="627444"/>
            <a:ext cx="4038600" cy="5371338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428604"/>
            <a:ext cx="4038600" cy="5697559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Эх, жить бы мне долго-долго!</a:t>
            </a:r>
          </a:p>
          <a:p>
            <a:pPr>
              <a:buNone/>
            </a:pPr>
            <a:r>
              <a:rPr lang="ru-RU" dirty="0" smtClean="0"/>
              <a:t>Но краток наш бренный век</a:t>
            </a:r>
          </a:p>
          <a:p>
            <a:pPr>
              <a:buNone/>
            </a:pPr>
            <a:r>
              <a:rPr lang="ru-RU" dirty="0" smtClean="0"/>
              <a:t>Увы, человек не Волга,</a:t>
            </a:r>
          </a:p>
          <a:p>
            <a:pPr>
              <a:buNone/>
            </a:pPr>
            <a:r>
              <a:rPr lang="ru-RU" dirty="0" smtClean="0"/>
              <a:t>Не Каспий и не Казбек. </a:t>
            </a:r>
          </a:p>
          <a:p>
            <a:pPr>
              <a:buNone/>
            </a:pPr>
            <a:r>
              <a:rPr lang="ru-RU" dirty="0" smtClean="0"/>
              <a:t>Когда-нибудь путь замкнется,</a:t>
            </a:r>
          </a:p>
          <a:p>
            <a:pPr>
              <a:buNone/>
            </a:pPr>
            <a:r>
              <a:rPr lang="ru-RU" dirty="0" smtClean="0"/>
              <a:t>И вот на восходе дня</a:t>
            </a:r>
          </a:p>
          <a:p>
            <a:pPr>
              <a:buNone/>
            </a:pPr>
            <a:r>
              <a:rPr lang="ru-RU" dirty="0" smtClean="0"/>
              <a:t>Город мой вдруг проснется</a:t>
            </a:r>
          </a:p>
          <a:p>
            <a:pPr algn="just">
              <a:buNone/>
            </a:pPr>
            <a:r>
              <a:rPr lang="ru-RU" dirty="0" smtClean="0"/>
              <a:t>Впервые уже без меня.</a:t>
            </a:r>
          </a:p>
          <a:p>
            <a:pPr>
              <a:buNone/>
            </a:pPr>
            <a:r>
              <a:rPr lang="ru-RU" dirty="0" smtClean="0"/>
              <a:t>                       Э.Асадов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ru-RU" sz="5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Elephant" pitchFamily="18" charset="0"/>
              </a:rPr>
              <a:t>По данным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sz="5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Elephant" pitchFamily="18" charset="0"/>
              </a:rPr>
              <a:t>Минздрава РФ, ежегодно умирают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sz="5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Elephant" pitchFamily="18" charset="0"/>
              </a:rPr>
              <a:t>300 тысяч россиян,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sz="5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Elephant" pitchFamily="18" charset="0"/>
              </a:rPr>
              <a:t>употребляющих  никотин.</a:t>
            </a:r>
            <a:endParaRPr lang="ru-RU" sz="5400" dirty="0" smtClean="0">
              <a:effectLst>
                <a:outerShdw blurRad="38100" dist="38100" dir="2700000" algn="tl">
                  <a:srgbClr val="FFFFFF"/>
                </a:outerShdw>
              </a:effectLst>
              <a:latin typeface="Arial Black" pitchFamily="34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sz="6600" dirty="0" smtClean="0"/>
              <a:t>  </a:t>
            </a:r>
            <a:r>
              <a:rPr lang="ru-RU" sz="6600" b="1" dirty="0" smtClean="0"/>
              <a:t>Все, что ты сейчас увидел, </a:t>
            </a:r>
            <a:r>
              <a:rPr lang="ru-RU" sz="6600" b="1" dirty="0" smtClean="0">
                <a:solidFill>
                  <a:srgbClr val="FF0000"/>
                </a:solidFill>
              </a:rPr>
              <a:t>к огромному сожалению</a:t>
            </a:r>
            <a:r>
              <a:rPr lang="ru-RU" sz="6600" b="1" dirty="0" smtClean="0"/>
              <a:t>, горькая правда!</a:t>
            </a:r>
            <a:endParaRPr lang="ru-RU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808080"/>
                  </a:outerShdw>
                </a:effectLst>
              </a:rPr>
              <a:t>Твоё </a:t>
            </a:r>
            <a:r>
              <a:rPr lang="ru-RU" sz="66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Monotype Corsiva" pitchFamily="66" charset="0"/>
              </a:rPr>
              <a:t>Легкомыслие</a:t>
            </a:r>
            <a:r>
              <a:rPr lang="ru-RU" sz="6600" b="1" dirty="0" smtClean="0">
                <a:effectLst>
                  <a:outerShdw blurRad="38100" dist="38100" dir="2700000" algn="tl">
                    <a:srgbClr val="808080"/>
                  </a:outerShdw>
                </a:effectLst>
                <a:latin typeface="Monotype Corsiva" pitchFamily="66" charset="0"/>
              </a:rPr>
              <a:t> </a:t>
            </a:r>
            <a:r>
              <a:rPr lang="ru-RU" b="1" dirty="0" smtClean="0">
                <a:effectLst>
                  <a:outerShdw blurRad="38100" dist="38100" dir="2700000" algn="tl">
                    <a:srgbClr val="808080"/>
                  </a:outerShdw>
                </a:effectLst>
              </a:rPr>
              <a:t>к самому себе</a:t>
            </a:r>
            <a:r>
              <a:rPr lang="ru-RU" sz="6600" b="1" dirty="0" smtClean="0">
                <a:effectLst>
                  <a:outerShdw blurRad="38100" dist="38100" dir="2700000" algn="tl">
                    <a:srgbClr val="808080"/>
                  </a:outerShdw>
                </a:effectLst>
                <a:latin typeface="Monotype Corsiva" pitchFamily="66" charset="0"/>
              </a:rPr>
              <a:t> -</a:t>
            </a:r>
            <a:r>
              <a:rPr lang="ru-RU" b="1" dirty="0" smtClean="0">
                <a:effectLst>
                  <a:outerShdw blurRad="38100" dist="38100" dir="2700000" algn="tl">
                    <a:srgbClr val="808080"/>
                  </a:outerShdw>
                </a:effectLst>
              </a:rPr>
              <a:t> может стать причиной страшных последствий!</a:t>
            </a:r>
            <a:br>
              <a:rPr lang="ru-RU" b="1" dirty="0" smtClean="0">
                <a:effectLst>
                  <a:outerShdw blurRad="38100" dist="38100" dir="2700000" algn="tl">
                    <a:srgbClr val="808080"/>
                  </a:outerShdw>
                </a:effectLst>
              </a:rPr>
            </a:br>
            <a:r>
              <a:rPr lang="ru-RU" b="1" dirty="0" smtClean="0">
                <a:effectLst>
                  <a:outerShdw blurRad="38100" dist="38100" dir="2700000" algn="tl">
                    <a:srgbClr val="808080"/>
                  </a:outerShdw>
                </a:effectLst>
              </a:rPr>
              <a:t/>
            </a:r>
            <a:br>
              <a:rPr lang="ru-RU" b="1" dirty="0" smtClean="0">
                <a:effectLst>
                  <a:outerShdw blurRad="38100" dist="38100" dir="2700000" algn="tl">
                    <a:srgbClr val="808080"/>
                  </a:outerShdw>
                </a:effectLst>
              </a:rPr>
            </a:br>
            <a:r>
              <a:rPr lang="ru-RU" sz="44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Будь личностью!!!</a:t>
            </a:r>
            <a:br>
              <a:rPr lang="ru-RU" sz="44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44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ru-RU" sz="44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44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60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Знай  и </a:t>
            </a:r>
            <a:r>
              <a:rPr lang="ru-RU" sz="6000" b="1" dirty="0" smtClean="0">
                <a:effectLst>
                  <a:outerShdw blurRad="38100" dist="38100" dir="2700000" algn="tl">
                    <a:srgbClr val="808080"/>
                  </a:outerShdw>
                </a:effectLst>
              </a:rPr>
              <a:t>  </a:t>
            </a:r>
            <a:r>
              <a:rPr lang="ru-RU" sz="60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думай  о последствиях!</a:t>
            </a:r>
            <a:r>
              <a:rPr lang="ru-RU" sz="44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JUNGLE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46884" y="1643050"/>
            <a:ext cx="3411445" cy="4525963"/>
          </a:xfrm>
          <a:noFill/>
          <a:ln/>
        </p:spPr>
      </p:pic>
      <p:sp>
        <p:nvSpPr>
          <p:cNvPr id="5" name="Прямоугольник 4"/>
          <p:cNvSpPr/>
          <p:nvPr/>
        </p:nvSpPr>
        <p:spPr>
          <a:xfrm>
            <a:off x="4643438" y="2143117"/>
            <a:ext cx="385765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Самая большая победа — это победа над самим собой! </a:t>
            </a:r>
            <a:endParaRPr lang="ru-RU" sz="4400" b="1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8800" dirty="0" smtClean="0"/>
              <a:t>Механизм вдоха и выдоха</a:t>
            </a:r>
            <a:endParaRPr lang="ru-RU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428728" y="1357298"/>
          <a:ext cx="6905655" cy="41037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0377"/>
                <a:gridCol w="460377"/>
                <a:gridCol w="460377"/>
                <a:gridCol w="460377"/>
                <a:gridCol w="460377"/>
                <a:gridCol w="460377"/>
                <a:gridCol w="460377"/>
                <a:gridCol w="460377"/>
                <a:gridCol w="460377"/>
                <a:gridCol w="460377"/>
                <a:gridCol w="460377"/>
                <a:gridCol w="460377"/>
                <a:gridCol w="460377"/>
                <a:gridCol w="460377"/>
                <a:gridCol w="460377"/>
              </a:tblGrid>
              <a:tr h="58624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32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8624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32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8624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lang="ru-RU" sz="32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8624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32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8624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lang="ru-RU" sz="32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32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8624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32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214678" y="1357298"/>
            <a:ext cx="3286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spc="100" dirty="0" smtClean="0">
                <a:latin typeface="Times New Roman" pitchFamily="18" charset="0"/>
                <a:cs typeface="Times New Roman" pitchFamily="18" charset="0"/>
              </a:rPr>
              <a:t>М О</a:t>
            </a:r>
            <a:r>
              <a:rPr lang="ru-RU" sz="3200" b="1" spc="300" dirty="0" smtClean="0">
                <a:latin typeface="Times New Roman" pitchFamily="18" charset="0"/>
                <a:cs typeface="Times New Roman" pitchFamily="18" charset="0"/>
              </a:rPr>
              <a:t> Д</a:t>
            </a:r>
            <a:r>
              <a:rPr lang="ru-RU" sz="3200" b="1" spc="8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3200" b="1" spc="300" dirty="0" smtClean="0">
                <a:latin typeface="Times New Roman" pitchFamily="18" charset="0"/>
                <a:cs typeface="Times New Roman" pitchFamily="18" charset="0"/>
              </a:rPr>
              <a:t>О</a:t>
            </a:r>
            <a:endParaRPr lang="ru-RU" sz="3200" b="1" spc="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86116" y="1928802"/>
            <a:ext cx="46434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spc="250" dirty="0" smtClean="0">
                <a:latin typeface="Times New Roman" pitchFamily="18" charset="0"/>
                <a:cs typeface="Times New Roman" pitchFamily="18" charset="0"/>
              </a:rPr>
              <a:t>К У Р     Л </a:t>
            </a:r>
            <a:r>
              <a:rPr lang="ru-RU" sz="3200" b="1" spc="340" dirty="0" smtClean="0">
                <a:latin typeface="Times New Roman" pitchFamily="18" charset="0"/>
                <a:cs typeface="Times New Roman" pitchFamily="18" charset="0"/>
              </a:rPr>
              <a:t>ЬЩ</a:t>
            </a:r>
            <a:r>
              <a:rPr lang="ru-RU" sz="3200" b="1" spc="250" dirty="0" smtClean="0">
                <a:latin typeface="Times New Roman" pitchFamily="18" charset="0"/>
                <a:cs typeface="Times New Roman" pitchFamily="18" charset="0"/>
              </a:rPr>
              <a:t> И К</a:t>
            </a:r>
            <a:endParaRPr lang="ru-RU" sz="3200" b="1" spc="25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14744" y="2500306"/>
            <a:ext cx="3286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spc="300" dirty="0" smtClean="0">
                <a:latin typeface="Times New Roman" pitchFamily="18" charset="0"/>
                <a:cs typeface="Times New Roman" pitchFamily="18" charset="0"/>
              </a:rPr>
              <a:t>Р А</a:t>
            </a:r>
            <a:endParaRPr lang="ru-RU" sz="3200" b="1" spc="3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14612" y="3143248"/>
            <a:ext cx="628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spc="300" dirty="0" smtClean="0">
                <a:latin typeface="Times New Roman" pitchFamily="18" charset="0"/>
                <a:cs typeface="Times New Roman" pitchFamily="18" charset="0"/>
              </a:rPr>
              <a:t>С Т  Е Н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3200" b="1" spc="300" dirty="0" smtClean="0">
                <a:latin typeface="Times New Roman" pitchFamily="18" charset="0"/>
                <a:cs typeface="Times New Roman" pitchFamily="18" charset="0"/>
              </a:rPr>
              <a:t>К А Р Д И Я</a:t>
            </a:r>
            <a:endParaRPr lang="ru-RU" sz="3200" b="1" spc="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00596" y="3714752"/>
            <a:ext cx="41434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spc="300" dirty="0" smtClean="0">
                <a:latin typeface="Times New Roman" pitchFamily="18" charset="0"/>
                <a:cs typeface="Times New Roman" pitchFamily="18" charset="0"/>
              </a:rPr>
              <a:t> Р И Д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spc="300" dirty="0" smtClean="0">
                <a:latin typeface="Times New Roman" pitchFamily="18" charset="0"/>
                <a:cs typeface="Times New Roman" pitchFamily="18" charset="0"/>
              </a:rPr>
              <a:t>Ц А Т Ь</a:t>
            </a:r>
            <a:endParaRPr lang="ru-RU" sz="3200" b="1" spc="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43372" y="4286256"/>
            <a:ext cx="4071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spc="300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3200" b="1" spc="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3200" b="1" spc="300" dirty="0" smtClean="0">
                <a:latin typeface="Times New Roman" pitchFamily="18" charset="0"/>
                <a:cs typeface="Times New Roman" pitchFamily="18" charset="0"/>
              </a:rPr>
              <a:t>Г А Р Е Т А</a:t>
            </a:r>
            <a:endParaRPr lang="ru-RU" sz="3200" b="1" spc="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28728" y="4857760"/>
            <a:ext cx="60722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spc="300" dirty="0" smtClean="0">
                <a:latin typeface="Times New Roman" pitchFamily="18" charset="0"/>
                <a:cs typeface="Times New Roman" pitchFamily="18" charset="0"/>
              </a:rPr>
              <a:t>Н А Р К О Г Е    Н </a:t>
            </a:r>
            <a:r>
              <a:rPr lang="ru-RU" sz="3200" b="1" spc="350" dirty="0" smtClean="0"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sz="3200" b="1" spc="300" dirty="0" smtClean="0">
                <a:latin typeface="Times New Roman" pitchFamily="18" charset="0"/>
                <a:cs typeface="Times New Roman" pitchFamily="18" charset="0"/>
              </a:rPr>
              <a:t> Е</a:t>
            </a:r>
            <a:endParaRPr lang="ru-RU" sz="3200" b="1" spc="3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U25_06_01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lum bright="-10000" contrast="18000"/>
          </a:blip>
          <a:srcRect/>
          <a:stretch>
            <a:fillRect/>
          </a:stretch>
        </p:blipFill>
        <p:spPr bwMode="auto">
          <a:xfrm>
            <a:off x="806184" y="1159456"/>
            <a:ext cx="3122874" cy="3269676"/>
          </a:xfrm>
          <a:prstGeom prst="rect">
            <a:avLst/>
          </a:prstGeom>
          <a:noFill/>
        </p:spPr>
      </p:pic>
      <p:pic>
        <p:nvPicPr>
          <p:cNvPr id="5" name="дыхательные движения.wmv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5105400" y="2525713"/>
            <a:ext cx="4038600" cy="3836987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285852" y="4714884"/>
            <a:ext cx="6540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Вдох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928926" y="4714884"/>
            <a:ext cx="8079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Выдох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Дыхат. Движения.wmv">
            <a:hlinkClick r:id="" action="ppaction://media"/>
          </p:cNvPr>
          <p:cNvPicPr>
            <a:picLocks noGrp="1" noRot="1" noChangeAspect="1" noChangeArrowheads="1"/>
          </p:cNvPicPr>
          <p:nvPr>
            <p:ph idx="1"/>
            <a:vide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 flipV="1">
            <a:off x="1028700" y="728663"/>
            <a:ext cx="7219950" cy="5414962"/>
          </a:xfrm>
          <a:prstGeom prst="rect">
            <a:avLst/>
          </a:prstGeom>
          <a:noFill/>
          <a:ln w="38100">
            <a:solidFill>
              <a:schemeClr val="bg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 fullScrn="1"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Частота дыхательных движений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9776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            Животные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Частота дыхательных движений в 1 мин.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ЛОШАДЬ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 – 16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КРУПНЫЙ РОГАТЫЙ</a:t>
                      </a:r>
                      <a:r>
                        <a:rPr lang="ru-RU" baseline="0" dirty="0" smtClean="0"/>
                        <a:t> СКОТ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 10 – 30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ОВЦА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 10 – 20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СВИНЬЯ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 – 18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СОБАКА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  10 – 30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КРОЛИК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   50 – 60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КУРЫ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   22</a:t>
                      </a:r>
                      <a:r>
                        <a:rPr lang="ru-RU" baseline="0" dirty="0" smtClean="0"/>
                        <a:t> – 25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КРЫСЫ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      100 - 120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8000" b="1" dirty="0" smtClean="0"/>
              <a:t>Воздушная среда и её охрана</a:t>
            </a:r>
            <a:endParaRPr lang="ru-RU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Состав воздуха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600200"/>
          <a:ext cx="8258204" cy="432912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71804"/>
                <a:gridCol w="2743200"/>
                <a:gridCol w="2743200"/>
              </a:tblGrid>
              <a:tr h="756044">
                <a:tc>
                  <a:txBody>
                    <a:bodyPr/>
                    <a:lstStyle/>
                    <a:p>
                      <a:r>
                        <a:rPr lang="ru-RU" dirty="0" smtClean="0"/>
                        <a:t>Состав воздуха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Вдыхаемый</a:t>
                      </a:r>
                      <a:r>
                        <a:rPr lang="ru-RU" baseline="0" dirty="0" smtClean="0"/>
                        <a:t> воздух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Выдыхаемый воздух</a:t>
                      </a:r>
                      <a:endParaRPr lang="ru-RU" dirty="0"/>
                    </a:p>
                  </a:txBody>
                  <a:tcPr/>
                </a:tc>
              </a:tr>
              <a:tr h="756044">
                <a:tc>
                  <a:txBody>
                    <a:bodyPr/>
                    <a:lstStyle/>
                    <a:p>
                      <a:r>
                        <a:rPr lang="ru-RU" dirty="0" smtClean="0"/>
                        <a:t>кислород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21%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16,3%</a:t>
                      </a:r>
                      <a:endParaRPr lang="ru-RU" dirty="0"/>
                    </a:p>
                  </a:txBody>
                  <a:tcPr/>
                </a:tc>
              </a:tr>
              <a:tr h="756044">
                <a:tc>
                  <a:txBody>
                    <a:bodyPr/>
                    <a:lstStyle/>
                    <a:p>
                      <a:r>
                        <a:rPr lang="ru-RU" dirty="0" smtClean="0"/>
                        <a:t>азот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78%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78%</a:t>
                      </a:r>
                      <a:endParaRPr lang="ru-RU" dirty="0"/>
                    </a:p>
                  </a:txBody>
                  <a:tcPr/>
                </a:tc>
              </a:tr>
              <a:tr h="756044">
                <a:tc>
                  <a:txBody>
                    <a:bodyPr/>
                    <a:lstStyle/>
                    <a:p>
                      <a:r>
                        <a:rPr lang="ru-RU" dirty="0" smtClean="0"/>
                        <a:t>Углекислый газ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0,03%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 – 4%</a:t>
                      </a:r>
                      <a:endParaRPr lang="ru-RU" dirty="0"/>
                    </a:p>
                  </a:txBody>
                  <a:tcPr/>
                </a:tc>
              </a:tr>
              <a:tr h="1304953">
                <a:tc>
                  <a:txBody>
                    <a:bodyPr/>
                    <a:lstStyle/>
                    <a:p>
                      <a:r>
                        <a:rPr lang="ru-RU" dirty="0" smtClean="0"/>
                        <a:t>Инертные газы и водяные пары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около 1%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около 1%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800" dirty="0" smtClean="0"/>
              <a:t> </a:t>
            </a:r>
            <a:r>
              <a:rPr lang="ru-RU" dirty="0" smtClean="0"/>
              <a:t>Количество бактерий на 1 м</a:t>
            </a:r>
            <a:r>
              <a:rPr lang="ru-RU" baseline="30000" dirty="0" smtClean="0"/>
              <a:t>3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14348" y="4714884"/>
            <a:ext cx="30003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  </a:t>
            </a:r>
            <a:endParaRPr lang="ru-RU" dirty="0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1643042" y="1285860"/>
            <a:ext cx="5929354" cy="4357718"/>
            <a:chOff x="3091" y="51"/>
            <a:chExt cx="2380" cy="1696"/>
          </a:xfrm>
        </p:grpSpPr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3091" y="1498"/>
              <a:ext cx="2380" cy="24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pPr algn="ctr"/>
              <a:r>
                <a:rPr lang="ru-RU" sz="2000"/>
                <a:t>Улица города</a:t>
              </a:r>
            </a:p>
          </p:txBody>
        </p:sp>
        <p:pic>
          <p:nvPicPr>
            <p:cNvPr id="10" name="Picture 8" descr="2 улица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91" y="51"/>
              <a:ext cx="2380" cy="1428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3616240</TotalTime>
  <Words>566</Words>
  <PresentationFormat>Экран (4:3)</PresentationFormat>
  <Paragraphs>146</Paragraphs>
  <Slides>30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Частота дыхательных движений</vt:lpstr>
      <vt:lpstr>Слайд 7</vt:lpstr>
      <vt:lpstr>Состав воздуха</vt:lpstr>
      <vt:lpstr> Количество бактерий на 1 м3 </vt:lpstr>
      <vt:lpstr>Слайд 10</vt:lpstr>
      <vt:lpstr>Слайд 11</vt:lpstr>
      <vt:lpstr>Слайд 12</vt:lpstr>
      <vt:lpstr>Вредные привычки</vt:lpstr>
      <vt:lpstr>В дыме табака содержится более 30 ядовитых веществ:</vt:lpstr>
      <vt:lpstr>Курильщики значительно подрывают свое здоровье и сокращают себе жизнь. Каждая сигарета сокращает жизнь на 8-15 минут  </vt:lpstr>
      <vt:lpstr>Слайд 16</vt:lpstr>
      <vt:lpstr>Последствия курения</vt:lpstr>
      <vt:lpstr>Средний возраст начала курения – для мальчиков - 10 лет и 12 лет – для девочек. </vt:lpstr>
      <vt:lpstr>Слайд 19</vt:lpstr>
      <vt:lpstr>Причина курения</vt:lpstr>
      <vt:lpstr>Слайд 21</vt:lpstr>
      <vt:lpstr>Последствия курения</vt:lpstr>
      <vt:lpstr>Это действительно серьёзно!!!</vt:lpstr>
      <vt:lpstr>Серьёзно подумай перед тем, как выкурить первую сигарету!!!</vt:lpstr>
      <vt:lpstr>Слайд 25</vt:lpstr>
      <vt:lpstr>Слайд 26</vt:lpstr>
      <vt:lpstr>Слайд 27</vt:lpstr>
      <vt:lpstr>Слайд 28</vt:lpstr>
      <vt:lpstr>Слайд 29</vt:lpstr>
      <vt:lpstr>Слайд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Вредные привычки</dc:title>
  <cp:lastModifiedBy>Биология</cp:lastModifiedBy>
  <cp:revision>118</cp:revision>
  <dcterms:modified xsi:type="dcterms:W3CDTF">2012-04-09T20:18:04Z</dcterms:modified>
</cp:coreProperties>
</file>